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61eeeb834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61eeeb834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61eeeb834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1eeeb834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1eeeb834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1eeeb834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61eeeb834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1eeeb834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2e4eb322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2e4eb322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62e66cc75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62e66cc75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62e66cc75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62e66cc75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62e66cc75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62e66cc75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62e66cc75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2e66cc75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1eeeb834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1eeeb834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6010f9636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6010f9636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61eeeb834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61eeeb834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62e4eb32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62e4eb32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61eeeb834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61eeeb834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61eeeb834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61eeeb834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61eeeb834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61eeeb834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61eeeb8349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61eeeb834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619c8060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619c8060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619c80607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619c80607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619c80607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619c80607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619c80607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619c80607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6010f9636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010f9636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619c80607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619c80607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619c806070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619c80607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619c80607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619c80607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61a0b0d03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61a0b0d03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619c80607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619c80607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619c806070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619c806070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619c806070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619c806070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619c806070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619c806070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619c806070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619c806070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619c806070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619c806070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1a0b0d0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1a0b0d0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619c806070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619c806070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619c80607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619c80607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619c806070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619c806070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619c806070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619c806070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619c806070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619c806070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619c806070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619c806070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619c806070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619c806070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619c806070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619c806070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619c806070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619c806070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61eeeb834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61eeeb834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61eeeb834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1eeeb834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1eeeb834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1eeeb834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1eeeb834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1eeeb834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61eeeb834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1eeeb834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5" name="Shape 55"/>
        <p:cNvGrpSpPr/>
        <p:nvPr/>
      </p:nvGrpSpPr>
      <p:grpSpPr>
        <a:xfrm>
          <a:off x="0" y="0"/>
          <a:ext cx="0" cy="0"/>
          <a:chOff x="0" y="0"/>
          <a:chExt cx="0" cy="0"/>
        </a:xfrm>
      </p:grpSpPr>
      <p:sp>
        <p:nvSpPr>
          <p:cNvPr id="56" name="Google Shape;56;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7" name="Google Shape;57;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58" name="Google Shape;58;p14"/>
          <p:cNvPicPr preferRelativeResize="0"/>
          <p:nvPr/>
        </p:nvPicPr>
        <p:blipFill>
          <a:blip r:embed="rId2">
            <a:alphaModFix/>
          </a:blip>
          <a:stretch>
            <a:fillRect/>
          </a:stretch>
        </p:blipFill>
        <p:spPr>
          <a:xfrm>
            <a:off x="7963175" y="4511650"/>
            <a:ext cx="1057975" cy="5451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9" name="Shape 59"/>
        <p:cNvGrpSpPr/>
        <p:nvPr/>
      </p:nvGrpSpPr>
      <p:grpSpPr>
        <a:xfrm>
          <a:off x="0" y="0"/>
          <a:ext cx="0" cy="0"/>
          <a:chOff x="0" y="0"/>
          <a:chExt cx="0" cy="0"/>
        </a:xfrm>
      </p:grpSpPr>
      <p:sp>
        <p:nvSpPr>
          <p:cNvPr id="60" name="Google Shape;60;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1" name="Google Shape;6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pic>
        <p:nvPicPr>
          <p:cNvPr id="62" name="Google Shape;62;p15"/>
          <p:cNvPicPr preferRelativeResize="0"/>
          <p:nvPr/>
        </p:nvPicPr>
        <p:blipFill>
          <a:blip r:embed="rId2">
            <a:alphaModFix/>
          </a:blip>
          <a:stretch>
            <a:fillRect/>
          </a:stretch>
        </p:blipFill>
        <p:spPr>
          <a:xfrm>
            <a:off x="7963175" y="4511650"/>
            <a:ext cx="1057975" cy="5451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3" name="Shape 63"/>
        <p:cNvGrpSpPr/>
        <p:nvPr/>
      </p:nvGrpSpPr>
      <p:grpSpPr>
        <a:xfrm>
          <a:off x="0" y="0"/>
          <a:ext cx="0" cy="0"/>
          <a:chOff x="0" y="0"/>
          <a:chExt cx="0" cy="0"/>
        </a:xfrm>
      </p:grpSpPr>
      <p:sp>
        <p:nvSpPr>
          <p:cNvPr id="64" name="Google Shape;6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 name="Google Shape;65;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6" name="Google Shape;6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pic>
        <p:nvPicPr>
          <p:cNvPr id="67" name="Google Shape;67;p16"/>
          <p:cNvPicPr preferRelativeResize="0"/>
          <p:nvPr/>
        </p:nvPicPr>
        <p:blipFill>
          <a:blip r:embed="rId2">
            <a:alphaModFix/>
          </a:blip>
          <a:stretch>
            <a:fillRect/>
          </a:stretch>
        </p:blipFill>
        <p:spPr>
          <a:xfrm>
            <a:off x="8039375" y="4511650"/>
            <a:ext cx="1057975" cy="5451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pic>
        <p:nvPicPr>
          <p:cNvPr id="73" name="Google Shape;73;p17"/>
          <p:cNvPicPr preferRelativeResize="0"/>
          <p:nvPr/>
        </p:nvPicPr>
        <p:blipFill>
          <a:blip r:embed="rId2">
            <a:alphaModFix/>
          </a:blip>
          <a:stretch>
            <a:fillRect/>
          </a:stretch>
        </p:blipFill>
        <p:spPr>
          <a:xfrm>
            <a:off x="7963175" y="4511650"/>
            <a:ext cx="1057975" cy="5451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4" name="Shape 74"/>
        <p:cNvGrpSpPr/>
        <p:nvPr/>
      </p:nvGrpSpPr>
      <p:grpSpPr>
        <a:xfrm>
          <a:off x="0" y="0"/>
          <a:ext cx="0" cy="0"/>
          <a:chOff x="0" y="0"/>
          <a:chExt cx="0" cy="0"/>
        </a:xfrm>
      </p:grpSpPr>
      <p:sp>
        <p:nvSpPr>
          <p:cNvPr id="75" name="Google Shape;7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 name="Google Shape;7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pic>
        <p:nvPicPr>
          <p:cNvPr id="77" name="Google Shape;77;p18"/>
          <p:cNvPicPr preferRelativeResize="0"/>
          <p:nvPr/>
        </p:nvPicPr>
        <p:blipFill>
          <a:blip r:embed="rId2">
            <a:alphaModFix/>
          </a:blip>
          <a:stretch>
            <a:fillRect/>
          </a:stretch>
        </p:blipFill>
        <p:spPr>
          <a:xfrm>
            <a:off x="7963175" y="4511650"/>
            <a:ext cx="1057975" cy="5451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8" name="Shape 78"/>
        <p:cNvGrpSpPr/>
        <p:nvPr/>
      </p:nvGrpSpPr>
      <p:grpSpPr>
        <a:xfrm>
          <a:off x="0" y="0"/>
          <a:ext cx="0" cy="0"/>
          <a:chOff x="0" y="0"/>
          <a:chExt cx="0" cy="0"/>
        </a:xfrm>
      </p:grpSpPr>
      <p:sp>
        <p:nvSpPr>
          <p:cNvPr id="79" name="Google Shape;79;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0" name="Google Shape;80;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1" name="Google Shape;8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pic>
        <p:nvPicPr>
          <p:cNvPr id="82" name="Google Shape;82;p19"/>
          <p:cNvPicPr preferRelativeResize="0"/>
          <p:nvPr/>
        </p:nvPicPr>
        <p:blipFill>
          <a:blip r:embed="rId2">
            <a:alphaModFix/>
          </a:blip>
          <a:stretch>
            <a:fillRect/>
          </a:stretch>
        </p:blipFill>
        <p:spPr>
          <a:xfrm>
            <a:off x="7963175" y="4511650"/>
            <a:ext cx="1057975" cy="5451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83" name="Shape 83"/>
        <p:cNvGrpSpPr/>
        <p:nvPr/>
      </p:nvGrpSpPr>
      <p:grpSpPr>
        <a:xfrm>
          <a:off x="0" y="0"/>
          <a:ext cx="0" cy="0"/>
          <a:chOff x="0" y="0"/>
          <a:chExt cx="0" cy="0"/>
        </a:xfrm>
      </p:grpSpPr>
      <p:sp>
        <p:nvSpPr>
          <p:cNvPr id="84" name="Google Shape;84;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5" name="Google Shape;85;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pic>
        <p:nvPicPr>
          <p:cNvPr id="86" name="Google Shape;86;p20"/>
          <p:cNvPicPr preferRelativeResize="0"/>
          <p:nvPr/>
        </p:nvPicPr>
        <p:blipFill>
          <a:blip r:embed="rId2">
            <a:alphaModFix/>
          </a:blip>
          <a:stretch>
            <a:fillRect/>
          </a:stretch>
        </p:blipFill>
        <p:spPr>
          <a:xfrm>
            <a:off x="7963175" y="4511650"/>
            <a:ext cx="1057975" cy="5451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7" name="Shape 87"/>
        <p:cNvGrpSpPr/>
        <p:nvPr/>
      </p:nvGrpSpPr>
      <p:grpSpPr>
        <a:xfrm>
          <a:off x="0" y="0"/>
          <a:ext cx="0" cy="0"/>
          <a:chOff x="0" y="0"/>
          <a:chExt cx="0" cy="0"/>
        </a:xfrm>
      </p:grpSpPr>
      <p:sp>
        <p:nvSpPr>
          <p:cNvPr id="88" name="Google Shape;88;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0" name="Google Shape;90;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1" name="Google Shape;91;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2" name="Google Shape;9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pic>
        <p:nvPicPr>
          <p:cNvPr id="93" name="Google Shape;93;p21"/>
          <p:cNvPicPr preferRelativeResize="0"/>
          <p:nvPr/>
        </p:nvPicPr>
        <p:blipFill>
          <a:blip r:embed="rId2">
            <a:alphaModFix/>
          </a:blip>
          <a:stretch>
            <a:fillRect/>
          </a:stretch>
        </p:blipFill>
        <p:spPr>
          <a:xfrm>
            <a:off x="7963175" y="4511650"/>
            <a:ext cx="1057975" cy="5451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4" name="Shape 94"/>
        <p:cNvGrpSpPr/>
        <p:nvPr/>
      </p:nvGrpSpPr>
      <p:grpSpPr>
        <a:xfrm>
          <a:off x="0" y="0"/>
          <a:ext cx="0" cy="0"/>
          <a:chOff x="0" y="0"/>
          <a:chExt cx="0" cy="0"/>
        </a:xfrm>
      </p:grpSpPr>
      <p:sp>
        <p:nvSpPr>
          <p:cNvPr id="95" name="Google Shape;95;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96" name="Google Shape;9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pic>
        <p:nvPicPr>
          <p:cNvPr id="97" name="Google Shape;97;p22"/>
          <p:cNvPicPr preferRelativeResize="0"/>
          <p:nvPr/>
        </p:nvPicPr>
        <p:blipFill>
          <a:blip r:embed="rId2">
            <a:alphaModFix/>
          </a:blip>
          <a:stretch>
            <a:fillRect/>
          </a:stretch>
        </p:blipFill>
        <p:spPr>
          <a:xfrm>
            <a:off x="7963175" y="4511650"/>
            <a:ext cx="1057975" cy="5451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8" name="Shape 98"/>
        <p:cNvGrpSpPr/>
        <p:nvPr/>
      </p:nvGrpSpPr>
      <p:grpSpPr>
        <a:xfrm>
          <a:off x="0" y="0"/>
          <a:ext cx="0" cy="0"/>
          <a:chOff x="0" y="0"/>
          <a:chExt cx="0" cy="0"/>
        </a:xfrm>
      </p:grpSpPr>
      <p:sp>
        <p:nvSpPr>
          <p:cNvPr id="99" name="Google Shape;99;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0" name="Google Shape;100;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01" name="Google Shape;101;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pic>
        <p:nvPicPr>
          <p:cNvPr id="102" name="Google Shape;102;p23"/>
          <p:cNvPicPr preferRelativeResize="0"/>
          <p:nvPr/>
        </p:nvPicPr>
        <p:blipFill>
          <a:blip r:embed="rId2">
            <a:alphaModFix/>
          </a:blip>
          <a:stretch>
            <a:fillRect/>
          </a:stretch>
        </p:blipFill>
        <p:spPr>
          <a:xfrm>
            <a:off x="7963175" y="4511650"/>
            <a:ext cx="1057975" cy="5451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3" name="Shape 103"/>
        <p:cNvGrpSpPr/>
        <p:nvPr/>
      </p:nvGrpSpPr>
      <p:grpSpPr>
        <a:xfrm>
          <a:off x="0" y="0"/>
          <a:ext cx="0" cy="0"/>
          <a:chOff x="0" y="0"/>
          <a:chExt cx="0" cy="0"/>
        </a:xfrm>
      </p:grpSpPr>
      <p:sp>
        <p:nvSpPr>
          <p:cNvPr id="104" name="Google Shape;10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pic>
        <p:nvPicPr>
          <p:cNvPr id="105" name="Google Shape;105;p24"/>
          <p:cNvPicPr preferRelativeResize="0"/>
          <p:nvPr/>
        </p:nvPicPr>
        <p:blipFill>
          <a:blip r:embed="rId2">
            <a:alphaModFix/>
          </a:blip>
          <a:stretch>
            <a:fillRect/>
          </a:stretch>
        </p:blipFill>
        <p:spPr>
          <a:xfrm>
            <a:off x="7963175" y="4511650"/>
            <a:ext cx="1057975" cy="5451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3.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pic>
        <p:nvPicPr>
          <p:cNvPr id="9" name="Google Shape;9;p1"/>
          <p:cNvPicPr preferRelativeResize="0"/>
          <p:nvPr/>
        </p:nvPicPr>
        <p:blipFill>
          <a:blip r:embed="rId1">
            <a:alphaModFix/>
          </a:blip>
          <a:stretch>
            <a:fillRect/>
          </a:stretch>
        </p:blipFill>
        <p:spPr>
          <a:xfrm>
            <a:off x="7790072" y="4388070"/>
            <a:ext cx="1111378" cy="5727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1" name="Shape 51"/>
        <p:cNvGrpSpPr/>
        <p:nvPr/>
      </p:nvGrpSpPr>
      <p:grpSpPr>
        <a:xfrm>
          <a:off x="0" y="0"/>
          <a:ext cx="0" cy="0"/>
          <a:chOff x="0" y="0"/>
          <a:chExt cx="0" cy="0"/>
        </a:xfrm>
      </p:grpSpPr>
      <p:sp>
        <p:nvSpPr>
          <p:cNvPr id="52" name="Google Shape;52;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3" name="Google Shape;53;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4" name="Google Shape;5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20.png"/><Relationship Id="rId5"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towardsdatascience.com/optimization-loss-function-under-the-hood-part-ii-d20a239cde11" TargetMode="Externa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1.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0.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8.png"/><Relationship Id="rId4" Type="http://schemas.openxmlformats.org/officeDocument/2006/relationships/image" Target="../media/image22.png"/><Relationship Id="rId5"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2.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8.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4.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9.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7.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5.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9.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7.png"/><Relationship Id="rId4" Type="http://schemas.openxmlformats.org/officeDocument/2006/relationships/image" Target="../media/image8.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5"/>
          <p:cNvSpPr txBox="1"/>
          <p:nvPr>
            <p:ph type="ctrTitle"/>
          </p:nvPr>
        </p:nvSpPr>
        <p:spPr>
          <a:xfrm>
            <a:off x="386708" y="7279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t"/>
              <a:t>Classification Tasks</a:t>
            </a:r>
            <a:endParaRPr/>
          </a:p>
        </p:txBody>
      </p:sp>
      <p:sp>
        <p:nvSpPr>
          <p:cNvPr id="111" name="Google Shape;111;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t>What is classification?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4"/>
          <p:cNvSpPr txBox="1"/>
          <p:nvPr>
            <p:ph type="title"/>
          </p:nvPr>
        </p:nvSpPr>
        <p:spPr>
          <a:xfrm>
            <a:off x="342100" y="126450"/>
            <a:ext cx="68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Gini Entropy Score</a:t>
            </a:r>
            <a:endParaRPr sz="1400"/>
          </a:p>
        </p:txBody>
      </p:sp>
      <p:sp>
        <p:nvSpPr>
          <p:cNvPr id="180" name="Google Shape;180;p34"/>
          <p:cNvSpPr txBox="1"/>
          <p:nvPr/>
        </p:nvSpPr>
        <p:spPr>
          <a:xfrm>
            <a:off x="436675" y="888350"/>
            <a:ext cx="8171400" cy="6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181" name="Google Shape;181;p34"/>
          <p:cNvSpPr txBox="1"/>
          <p:nvPr/>
        </p:nvSpPr>
        <p:spPr>
          <a:xfrm>
            <a:off x="444175" y="861700"/>
            <a:ext cx="8243700" cy="3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How to choose the best split and on which feature? It uses usually GINI Entropy Score that is a measure of the total “purity” of the sons. A split is done maximizing the “</a:t>
            </a:r>
            <a:r>
              <a:rPr b="1" lang="it"/>
              <a:t>purity</a:t>
            </a:r>
            <a:r>
              <a:rPr lang="it"/>
              <a:t>” of the sons.</a:t>
            </a:r>
            <a:endParaRPr/>
          </a:p>
        </p:txBody>
      </p:sp>
      <p:pic>
        <p:nvPicPr>
          <p:cNvPr id="182" name="Google Shape;182;p34"/>
          <p:cNvPicPr preferRelativeResize="0"/>
          <p:nvPr/>
        </p:nvPicPr>
        <p:blipFill>
          <a:blip r:embed="rId3">
            <a:alphaModFix/>
          </a:blip>
          <a:stretch>
            <a:fillRect/>
          </a:stretch>
        </p:blipFill>
        <p:spPr>
          <a:xfrm>
            <a:off x="4292075" y="2023050"/>
            <a:ext cx="4493624" cy="2231925"/>
          </a:xfrm>
          <a:prstGeom prst="rect">
            <a:avLst/>
          </a:prstGeom>
          <a:noFill/>
          <a:ln>
            <a:noFill/>
          </a:ln>
        </p:spPr>
      </p:pic>
      <p:pic>
        <p:nvPicPr>
          <p:cNvPr id="183" name="Google Shape;183;p34"/>
          <p:cNvPicPr preferRelativeResize="0"/>
          <p:nvPr/>
        </p:nvPicPr>
        <p:blipFill>
          <a:blip r:embed="rId4">
            <a:alphaModFix/>
          </a:blip>
          <a:stretch>
            <a:fillRect/>
          </a:stretch>
        </p:blipFill>
        <p:spPr>
          <a:xfrm>
            <a:off x="399750" y="1571375"/>
            <a:ext cx="3948793" cy="3266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5"/>
          <p:cNvSpPr txBox="1"/>
          <p:nvPr>
            <p:ph type="title"/>
          </p:nvPr>
        </p:nvSpPr>
        <p:spPr>
          <a:xfrm>
            <a:off x="342100" y="126450"/>
            <a:ext cx="68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Overfitting and Regularization</a:t>
            </a:r>
            <a:endParaRPr sz="1400"/>
          </a:p>
        </p:txBody>
      </p:sp>
      <p:sp>
        <p:nvSpPr>
          <p:cNvPr id="189" name="Google Shape;189;p35"/>
          <p:cNvSpPr txBox="1"/>
          <p:nvPr/>
        </p:nvSpPr>
        <p:spPr>
          <a:xfrm>
            <a:off x="436675" y="888350"/>
            <a:ext cx="8171400" cy="6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190" name="Google Shape;190;p35"/>
          <p:cNvSpPr txBox="1"/>
          <p:nvPr/>
        </p:nvSpPr>
        <p:spPr>
          <a:xfrm>
            <a:off x="444175" y="861700"/>
            <a:ext cx="8243700" cy="10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With no restrictions, the tree can grow very deep, keeping on splitting again and again till having 1 sample in the sons nodes. This is overfitting, since we are specializing the nodes too much. To avoid this, we can apply some constraints like the minimum number of samples in the sons nodes.</a:t>
            </a:r>
            <a:endParaRPr/>
          </a:p>
          <a:p>
            <a:pPr indent="0" lvl="0" marL="0" rtl="0" algn="l">
              <a:spcBef>
                <a:spcPts val="0"/>
              </a:spcBef>
              <a:spcAft>
                <a:spcPts val="0"/>
              </a:spcAft>
              <a:buNone/>
            </a:pPr>
            <a:r>
              <a:rPr lang="it"/>
              <a:t>It says: ok, split into the sons only the father has at least 4 samples.</a:t>
            </a:r>
            <a:endParaRPr/>
          </a:p>
        </p:txBody>
      </p:sp>
      <p:pic>
        <p:nvPicPr>
          <p:cNvPr id="191" name="Google Shape;191;p35"/>
          <p:cNvPicPr preferRelativeResize="0"/>
          <p:nvPr/>
        </p:nvPicPr>
        <p:blipFill>
          <a:blip r:embed="rId3">
            <a:alphaModFix/>
          </a:blip>
          <a:stretch>
            <a:fillRect/>
          </a:stretch>
        </p:blipFill>
        <p:spPr>
          <a:xfrm>
            <a:off x="498850" y="2150050"/>
            <a:ext cx="7576176" cy="2678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6"/>
          <p:cNvSpPr txBox="1"/>
          <p:nvPr>
            <p:ph type="title"/>
          </p:nvPr>
        </p:nvSpPr>
        <p:spPr>
          <a:xfrm>
            <a:off x="342100" y="126450"/>
            <a:ext cx="68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How to make predictions?</a:t>
            </a:r>
            <a:endParaRPr sz="1400"/>
          </a:p>
        </p:txBody>
      </p:sp>
      <p:sp>
        <p:nvSpPr>
          <p:cNvPr id="197" name="Google Shape;197;p36"/>
          <p:cNvSpPr txBox="1"/>
          <p:nvPr/>
        </p:nvSpPr>
        <p:spPr>
          <a:xfrm>
            <a:off x="436675" y="888350"/>
            <a:ext cx="8171400" cy="6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198" name="Google Shape;198;p36"/>
          <p:cNvSpPr txBox="1"/>
          <p:nvPr/>
        </p:nvSpPr>
        <p:spPr>
          <a:xfrm>
            <a:off x="444175" y="861700"/>
            <a:ext cx="3535500" cy="28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600"/>
              <a:t>When we have trained the tree, the prediction is simple: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it" sz="1600"/>
              <a:t>On unseen samples, follow the rules in the tree. You will fall into a leaf node at the end. </a:t>
            </a:r>
            <a:endParaRPr sz="1600"/>
          </a:p>
        </p:txBody>
      </p:sp>
      <p:pic>
        <p:nvPicPr>
          <p:cNvPr id="199" name="Google Shape;199;p36"/>
          <p:cNvPicPr preferRelativeResize="0"/>
          <p:nvPr/>
        </p:nvPicPr>
        <p:blipFill>
          <a:blip r:embed="rId3">
            <a:alphaModFix/>
          </a:blip>
          <a:stretch>
            <a:fillRect/>
          </a:stretch>
        </p:blipFill>
        <p:spPr>
          <a:xfrm>
            <a:off x="4850350" y="807400"/>
            <a:ext cx="3948793" cy="3266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7"/>
          <p:cNvSpPr txBox="1"/>
          <p:nvPr>
            <p:ph type="title"/>
          </p:nvPr>
        </p:nvSpPr>
        <p:spPr>
          <a:xfrm>
            <a:off x="342100" y="126450"/>
            <a:ext cx="68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High Interpretability</a:t>
            </a:r>
            <a:endParaRPr sz="1400"/>
          </a:p>
        </p:txBody>
      </p:sp>
      <p:sp>
        <p:nvSpPr>
          <p:cNvPr id="205" name="Google Shape;205;p37"/>
          <p:cNvSpPr txBox="1"/>
          <p:nvPr/>
        </p:nvSpPr>
        <p:spPr>
          <a:xfrm>
            <a:off x="436675" y="888350"/>
            <a:ext cx="8171400" cy="6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206" name="Google Shape;206;p37"/>
          <p:cNvSpPr txBox="1"/>
          <p:nvPr/>
        </p:nvSpPr>
        <p:spPr>
          <a:xfrm>
            <a:off x="444175" y="861700"/>
            <a:ext cx="3535500" cy="28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600"/>
              <a:t>The Decision Tree is very interpretable: in fact, you can see and plot the rules leading to a prediction.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it" sz="1600"/>
              <a:t>This is very useful for the business unit because you can explain why and how a prediction is like that. </a:t>
            </a:r>
            <a:endParaRPr sz="1600"/>
          </a:p>
        </p:txBody>
      </p:sp>
      <p:pic>
        <p:nvPicPr>
          <p:cNvPr id="207" name="Google Shape;207;p37"/>
          <p:cNvPicPr preferRelativeResize="0"/>
          <p:nvPr/>
        </p:nvPicPr>
        <p:blipFill>
          <a:blip r:embed="rId3">
            <a:alphaModFix/>
          </a:blip>
          <a:stretch>
            <a:fillRect/>
          </a:stretch>
        </p:blipFill>
        <p:spPr>
          <a:xfrm>
            <a:off x="4850350" y="807400"/>
            <a:ext cx="3948793" cy="3266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50">
                <a:highlight>
                  <a:srgbClr val="FFFFFF"/>
                </a:highlight>
              </a:rPr>
              <a:t>Maximizing Information Gain</a:t>
            </a:r>
            <a:r>
              <a:rPr lang="it"/>
              <a:t> </a:t>
            </a:r>
            <a:r>
              <a:rPr lang="it"/>
              <a:t>of the sons</a:t>
            </a:r>
            <a:endParaRPr/>
          </a:p>
        </p:txBody>
      </p:sp>
      <p:sp>
        <p:nvSpPr>
          <p:cNvPr id="213" name="Google Shape;213;p38"/>
          <p:cNvSpPr txBox="1"/>
          <p:nvPr>
            <p:ph idx="1" type="body"/>
          </p:nvPr>
        </p:nvSpPr>
        <p:spPr>
          <a:xfrm>
            <a:off x="311700" y="1152475"/>
            <a:ext cx="8520600" cy="79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This is a measure of “dis-homogeneity” in a group. The Decision Tree Classifier tries to split in order to have each time the son “purer” than the father. The </a:t>
            </a:r>
            <a:r>
              <a:rPr b="1" lang="it"/>
              <a:t>Gini Index</a:t>
            </a:r>
            <a:r>
              <a:rPr lang="it"/>
              <a:t> indicate the dis-homogeneity level.</a:t>
            </a:r>
            <a:endParaRPr/>
          </a:p>
        </p:txBody>
      </p:sp>
      <p:pic>
        <p:nvPicPr>
          <p:cNvPr id="214" name="Google Shape;214;p38"/>
          <p:cNvPicPr preferRelativeResize="0"/>
          <p:nvPr/>
        </p:nvPicPr>
        <p:blipFill>
          <a:blip r:embed="rId3">
            <a:alphaModFix/>
          </a:blip>
          <a:stretch>
            <a:fillRect/>
          </a:stretch>
        </p:blipFill>
        <p:spPr>
          <a:xfrm>
            <a:off x="679650" y="2571750"/>
            <a:ext cx="2857500" cy="1000125"/>
          </a:xfrm>
          <a:prstGeom prst="rect">
            <a:avLst/>
          </a:prstGeom>
          <a:noFill/>
          <a:ln>
            <a:noFill/>
          </a:ln>
        </p:spPr>
      </p:pic>
      <p:pic>
        <p:nvPicPr>
          <p:cNvPr id="215" name="Google Shape;215;p38"/>
          <p:cNvPicPr preferRelativeResize="0"/>
          <p:nvPr/>
        </p:nvPicPr>
        <p:blipFill>
          <a:blip r:embed="rId4">
            <a:alphaModFix/>
          </a:blip>
          <a:stretch>
            <a:fillRect/>
          </a:stretch>
        </p:blipFill>
        <p:spPr>
          <a:xfrm>
            <a:off x="4441775" y="2576513"/>
            <a:ext cx="4248150" cy="990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50">
                <a:highlight>
                  <a:srgbClr val="FFFFFF"/>
                </a:highlight>
              </a:rPr>
              <a:t>Objective function: </a:t>
            </a:r>
            <a:r>
              <a:rPr b="1" lang="it" sz="2550">
                <a:highlight>
                  <a:srgbClr val="FFFFFF"/>
                </a:highlight>
              </a:rPr>
              <a:t>Maximizing Information Gain</a:t>
            </a:r>
            <a:r>
              <a:rPr lang="it"/>
              <a:t> of the sons</a:t>
            </a:r>
            <a:endParaRPr/>
          </a:p>
        </p:txBody>
      </p:sp>
      <p:sp>
        <p:nvSpPr>
          <p:cNvPr id="221" name="Google Shape;221;p39"/>
          <p:cNvSpPr txBox="1"/>
          <p:nvPr>
            <p:ph idx="1" type="body"/>
          </p:nvPr>
        </p:nvSpPr>
        <p:spPr>
          <a:xfrm>
            <a:off x="311700" y="1381075"/>
            <a:ext cx="8520600" cy="79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Starting from the root, the data is split on the feature that results in the largest Information Gain (IG) (explained in more detail below). In an iterative process, we then repeat this splitting procedure at each child node until the leaves are pure</a:t>
            </a:r>
            <a:endParaRPr/>
          </a:p>
          <a:p>
            <a:pPr indent="0" lvl="0" marL="0" rtl="0" algn="l">
              <a:spcBef>
                <a:spcPts val="1600"/>
              </a:spcBef>
              <a:spcAft>
                <a:spcPts val="1600"/>
              </a:spcAft>
              <a:buNone/>
            </a:pPr>
            <a:r>
              <a:rPr lang="it"/>
              <a:t>Information gain is simply the </a:t>
            </a:r>
            <a:r>
              <a:rPr b="1" lang="it"/>
              <a:t>delta</a:t>
            </a:r>
            <a:r>
              <a:rPr lang="it"/>
              <a:t> </a:t>
            </a:r>
            <a:r>
              <a:rPr b="1" lang="it"/>
              <a:t>between</a:t>
            </a:r>
            <a:r>
              <a:rPr lang="it"/>
              <a:t> </a:t>
            </a:r>
            <a:r>
              <a:rPr b="1" lang="it"/>
              <a:t>the</a:t>
            </a:r>
            <a:r>
              <a:rPr lang="it"/>
              <a:t> </a:t>
            </a:r>
            <a:r>
              <a:rPr b="1" lang="it"/>
              <a:t>impurity</a:t>
            </a:r>
            <a:r>
              <a:rPr lang="it"/>
              <a:t> of the parent node and the sum of the child node impurities</a:t>
            </a:r>
            <a:endParaRPr/>
          </a:p>
        </p:txBody>
      </p:sp>
      <p:pic>
        <p:nvPicPr>
          <p:cNvPr id="222" name="Google Shape;222;p39"/>
          <p:cNvPicPr preferRelativeResize="0"/>
          <p:nvPr/>
        </p:nvPicPr>
        <p:blipFill>
          <a:blip r:embed="rId3">
            <a:alphaModFix/>
          </a:blip>
          <a:stretch>
            <a:fillRect/>
          </a:stretch>
        </p:blipFill>
        <p:spPr>
          <a:xfrm>
            <a:off x="1271375" y="3954325"/>
            <a:ext cx="5528134" cy="794100"/>
          </a:xfrm>
          <a:prstGeom prst="rect">
            <a:avLst/>
          </a:prstGeom>
          <a:noFill/>
          <a:ln>
            <a:noFill/>
          </a:ln>
        </p:spPr>
      </p:pic>
      <p:cxnSp>
        <p:nvCxnSpPr>
          <p:cNvPr id="223" name="Google Shape;223;p39"/>
          <p:cNvCxnSpPr/>
          <p:nvPr/>
        </p:nvCxnSpPr>
        <p:spPr>
          <a:xfrm flipH="1">
            <a:off x="5839275" y="3695425"/>
            <a:ext cx="460800" cy="498300"/>
          </a:xfrm>
          <a:prstGeom prst="straightConnector1">
            <a:avLst/>
          </a:prstGeom>
          <a:noFill/>
          <a:ln cap="flat" cmpd="sng" w="9525">
            <a:solidFill>
              <a:schemeClr val="dk2"/>
            </a:solidFill>
            <a:prstDash val="solid"/>
            <a:round/>
            <a:headEnd len="med" w="med" type="none"/>
            <a:tailEnd len="med" w="med" type="triangle"/>
          </a:ln>
        </p:spPr>
      </p:cxnSp>
      <p:cxnSp>
        <p:nvCxnSpPr>
          <p:cNvPr id="224" name="Google Shape;224;p39"/>
          <p:cNvCxnSpPr/>
          <p:nvPr/>
        </p:nvCxnSpPr>
        <p:spPr>
          <a:xfrm flipH="1">
            <a:off x="4287775" y="3695425"/>
            <a:ext cx="2021700" cy="498300"/>
          </a:xfrm>
          <a:prstGeom prst="straightConnector1">
            <a:avLst/>
          </a:prstGeom>
          <a:noFill/>
          <a:ln cap="flat" cmpd="sng" w="9525">
            <a:solidFill>
              <a:schemeClr val="dk2"/>
            </a:solidFill>
            <a:prstDash val="solid"/>
            <a:round/>
            <a:headEnd len="med" w="med" type="none"/>
            <a:tailEnd len="med" w="med" type="triangle"/>
          </a:ln>
        </p:spPr>
      </p:cxnSp>
      <p:sp>
        <p:nvSpPr>
          <p:cNvPr id="225" name="Google Shape;225;p39"/>
          <p:cNvSpPr txBox="1"/>
          <p:nvPr/>
        </p:nvSpPr>
        <p:spPr>
          <a:xfrm>
            <a:off x="6347100" y="3422725"/>
            <a:ext cx="21909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Impurity Measure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4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550">
                <a:highlight>
                  <a:srgbClr val="FFFFFF"/>
                </a:highlight>
              </a:rPr>
              <a:t>Pruning of the Tree</a:t>
            </a:r>
            <a:endParaRPr/>
          </a:p>
        </p:txBody>
      </p:sp>
      <p:sp>
        <p:nvSpPr>
          <p:cNvPr id="231" name="Google Shape;231;p40"/>
          <p:cNvSpPr txBox="1"/>
          <p:nvPr>
            <p:ph idx="1" type="body"/>
          </p:nvPr>
        </p:nvSpPr>
        <p:spPr>
          <a:xfrm>
            <a:off x="311700" y="1000075"/>
            <a:ext cx="3458100" cy="79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The Tree will grow will each leaf is pure. This can lead to overfitting making a very “specialized” tree and very </a:t>
            </a:r>
            <a:r>
              <a:rPr b="1" lang="it"/>
              <a:t>deep tree</a:t>
            </a:r>
            <a:r>
              <a:rPr lang="it"/>
              <a:t>. So </a:t>
            </a:r>
            <a:r>
              <a:rPr b="1" lang="it"/>
              <a:t>pruning </a:t>
            </a:r>
            <a:r>
              <a:rPr lang="it"/>
              <a:t>is very common, meaning that we can prevent overfitting “limiting the depth of the tree”.</a:t>
            </a:r>
            <a:endParaRPr/>
          </a:p>
        </p:txBody>
      </p:sp>
      <p:pic>
        <p:nvPicPr>
          <p:cNvPr id="232" name="Google Shape;232;p40"/>
          <p:cNvPicPr preferRelativeResize="0"/>
          <p:nvPr/>
        </p:nvPicPr>
        <p:blipFill>
          <a:blip r:embed="rId3">
            <a:alphaModFix/>
          </a:blip>
          <a:stretch>
            <a:fillRect/>
          </a:stretch>
        </p:blipFill>
        <p:spPr>
          <a:xfrm>
            <a:off x="3942900" y="356000"/>
            <a:ext cx="5032450" cy="40128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4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550">
                <a:highlight>
                  <a:srgbClr val="FFFFFF"/>
                </a:highlight>
              </a:rPr>
              <a:t>Overfitting Decision Tree</a:t>
            </a:r>
            <a:endParaRPr/>
          </a:p>
        </p:txBody>
      </p:sp>
      <p:sp>
        <p:nvSpPr>
          <p:cNvPr id="238" name="Google Shape;238;p41"/>
          <p:cNvSpPr txBox="1"/>
          <p:nvPr>
            <p:ph idx="1" type="body"/>
          </p:nvPr>
        </p:nvSpPr>
        <p:spPr>
          <a:xfrm>
            <a:off x="311700" y="1000075"/>
            <a:ext cx="8322900" cy="79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Example of Overfitting</a:t>
            </a:r>
            <a:endParaRPr/>
          </a:p>
        </p:txBody>
      </p:sp>
      <p:pic>
        <p:nvPicPr>
          <p:cNvPr id="239" name="Google Shape;239;p41"/>
          <p:cNvPicPr preferRelativeResize="0"/>
          <p:nvPr/>
        </p:nvPicPr>
        <p:blipFill>
          <a:blip r:embed="rId3">
            <a:alphaModFix/>
          </a:blip>
          <a:stretch>
            <a:fillRect/>
          </a:stretch>
        </p:blipFill>
        <p:spPr>
          <a:xfrm>
            <a:off x="152400" y="1946575"/>
            <a:ext cx="8799926" cy="30445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2"/>
          <p:cNvSpPr txBox="1"/>
          <p:nvPr>
            <p:ph type="title"/>
          </p:nvPr>
        </p:nvSpPr>
        <p:spPr>
          <a:xfrm>
            <a:off x="342100" y="126450"/>
            <a:ext cx="765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 hyperparameters of Dec Tree Classifier</a:t>
            </a:r>
            <a:endParaRPr sz="1400"/>
          </a:p>
        </p:txBody>
      </p:sp>
      <p:sp>
        <p:nvSpPr>
          <p:cNvPr id="245" name="Google Shape;245;p42"/>
          <p:cNvSpPr txBox="1"/>
          <p:nvPr/>
        </p:nvSpPr>
        <p:spPr>
          <a:xfrm>
            <a:off x="436675" y="888350"/>
            <a:ext cx="8171400" cy="6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246" name="Google Shape;246;p42"/>
          <p:cNvSpPr txBox="1"/>
          <p:nvPr/>
        </p:nvSpPr>
        <p:spPr>
          <a:xfrm>
            <a:off x="309550" y="821025"/>
            <a:ext cx="8226000" cy="29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800"/>
              <a:t>Random Forest can be used in Sklearn, that implements the algorithm:</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b="1" lang="it" sz="1800"/>
              <a:t>Max Depth</a:t>
            </a:r>
            <a:r>
              <a:rPr lang="it" sz="1800"/>
              <a:t> = the depth of the trees</a:t>
            </a:r>
            <a:endParaRPr sz="1800"/>
          </a:p>
          <a:p>
            <a:pPr indent="-342900" lvl="0" marL="457200" rtl="0" algn="l">
              <a:spcBef>
                <a:spcPts val="0"/>
              </a:spcBef>
              <a:spcAft>
                <a:spcPts val="0"/>
              </a:spcAft>
              <a:buSzPts val="1800"/>
              <a:buChar char="●"/>
            </a:pPr>
            <a:r>
              <a:rPr b="1" lang="it" sz="1800"/>
              <a:t>Min_samples_split</a:t>
            </a:r>
            <a:r>
              <a:rPr lang="it" sz="1800"/>
              <a:t>  = The minimum number of samples required to split an internal node</a:t>
            </a:r>
            <a:endParaRPr sz="1800"/>
          </a:p>
          <a:p>
            <a:pPr indent="-342900" lvl="0" marL="457200" rtl="0" algn="l">
              <a:spcBef>
                <a:spcPts val="0"/>
              </a:spcBef>
              <a:spcAft>
                <a:spcPts val="0"/>
              </a:spcAft>
              <a:buSzPts val="1800"/>
              <a:buChar char="●"/>
            </a:pPr>
            <a:r>
              <a:rPr b="1" lang="it" sz="1800">
                <a:solidFill>
                  <a:schemeClr val="dk1"/>
                </a:solidFill>
              </a:rPr>
              <a:t>Min_samples_leaf</a:t>
            </a:r>
            <a:r>
              <a:rPr lang="it" sz="1800">
                <a:solidFill>
                  <a:schemeClr val="dk1"/>
                </a:solidFill>
              </a:rPr>
              <a:t> = The minimum number of samples required to be at a leaf node</a:t>
            </a:r>
            <a:endParaRPr sz="1100">
              <a:solidFill>
                <a:srgbClr val="1D1F22"/>
              </a:solidFill>
              <a:highlight>
                <a:srgbClr val="FFFFFF"/>
              </a:highlight>
            </a:endParaRPr>
          </a:p>
        </p:txBody>
      </p:sp>
      <p:sp>
        <p:nvSpPr>
          <p:cNvPr id="247" name="Google Shape;247;p42"/>
          <p:cNvSpPr txBox="1"/>
          <p:nvPr/>
        </p:nvSpPr>
        <p:spPr>
          <a:xfrm>
            <a:off x="342100" y="3464800"/>
            <a:ext cx="7106700" cy="9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2000">
                <a:latin typeface="Impact"/>
                <a:ea typeface="Impact"/>
                <a:cs typeface="Impact"/>
                <a:sym typeface="Impact"/>
              </a:rPr>
              <a:t>These are the main Hyperparameters that control the flexibility of the model and control overfitting.</a:t>
            </a:r>
            <a:endParaRPr sz="2000">
              <a:latin typeface="Impact"/>
              <a:ea typeface="Impact"/>
              <a:cs typeface="Impact"/>
              <a:sym typeface="Impac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t"/>
              <a:t>Random Forests</a:t>
            </a:r>
            <a:endParaRPr/>
          </a:p>
        </p:txBody>
      </p:sp>
      <p:sp>
        <p:nvSpPr>
          <p:cNvPr id="253" name="Google Shape;253;p4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t>Many Decision Trees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6"/>
          <p:cNvSpPr txBox="1"/>
          <p:nvPr>
            <p:ph type="title"/>
          </p:nvPr>
        </p:nvSpPr>
        <p:spPr>
          <a:xfrm>
            <a:off x="2355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Machine Learning Types</a:t>
            </a:r>
            <a:endParaRPr/>
          </a:p>
        </p:txBody>
      </p:sp>
      <p:pic>
        <p:nvPicPr>
          <p:cNvPr id="117" name="Google Shape;117;p26"/>
          <p:cNvPicPr preferRelativeResize="0"/>
          <p:nvPr/>
        </p:nvPicPr>
        <p:blipFill>
          <a:blip r:embed="rId3">
            <a:alphaModFix/>
          </a:blip>
          <a:stretch>
            <a:fillRect/>
          </a:stretch>
        </p:blipFill>
        <p:spPr>
          <a:xfrm>
            <a:off x="1678925" y="834600"/>
            <a:ext cx="5747450" cy="4109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4"/>
          <p:cNvSpPr txBox="1"/>
          <p:nvPr>
            <p:ph type="title"/>
          </p:nvPr>
        </p:nvSpPr>
        <p:spPr>
          <a:xfrm>
            <a:off x="342100" y="126450"/>
            <a:ext cx="68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Random Forest: Many Decision Trees</a:t>
            </a:r>
            <a:endParaRPr sz="1400"/>
          </a:p>
        </p:txBody>
      </p:sp>
      <p:sp>
        <p:nvSpPr>
          <p:cNvPr id="259" name="Google Shape;259;p44"/>
          <p:cNvSpPr txBox="1"/>
          <p:nvPr/>
        </p:nvSpPr>
        <p:spPr>
          <a:xfrm>
            <a:off x="436675" y="888350"/>
            <a:ext cx="8171400" cy="6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800"/>
              <a:t>When many decision trees are created and collaborate, we have a random forest.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it" sz="1800"/>
              <a:t>In random forest, train </a:t>
            </a:r>
            <a:r>
              <a:rPr b="1" lang="it" sz="1800"/>
              <a:t>MANY </a:t>
            </a:r>
            <a:r>
              <a:rPr lang="it" sz="1800"/>
              <a:t>decision trees with this criteria:</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AutoNum type="arabicPeriod"/>
            </a:pPr>
            <a:r>
              <a:rPr lang="it" sz="1800"/>
              <a:t>Each decision tree is trained only on a random subsample of the dataset (this means a subsample of samples and subsample of features). This process is called </a:t>
            </a:r>
            <a:r>
              <a:rPr b="1" lang="it" sz="1800"/>
              <a:t>bootstrapping</a:t>
            </a:r>
            <a:r>
              <a:rPr lang="it" sz="1800"/>
              <a:t>. In fact “bootstrapping” means: random subsample of something with repetition (in this case samples)</a:t>
            </a:r>
            <a:endParaRPr sz="1800"/>
          </a:p>
          <a:p>
            <a:pPr indent="-342900" lvl="0" marL="457200" rtl="0" algn="l">
              <a:spcBef>
                <a:spcPts val="0"/>
              </a:spcBef>
              <a:spcAft>
                <a:spcPts val="0"/>
              </a:spcAft>
              <a:buSzPts val="1800"/>
              <a:buAutoNum type="arabicPeriod"/>
            </a:pPr>
            <a:r>
              <a:rPr lang="it" sz="1800"/>
              <a:t>Once trained, the prediction is by means of </a:t>
            </a:r>
            <a:r>
              <a:rPr b="1" lang="it" sz="1800"/>
              <a:t>Majority Voting</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b="1" lang="it" sz="1800"/>
              <a:t>Support to have 10 trees in a Random Forest: </a:t>
            </a:r>
            <a:r>
              <a:rPr lang="it" sz="1800"/>
              <a:t>3 predict the sample as CAT and 7 as DOGS. With Mayority Voting the final predicition is DOG (7 versus 3).</a:t>
            </a:r>
            <a:r>
              <a:rPr b="1" lang="it" sz="1800"/>
              <a:t> </a:t>
            </a:r>
            <a:endParaRPr b="1" sz="1800"/>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5"/>
          <p:cNvSpPr txBox="1"/>
          <p:nvPr>
            <p:ph type="title"/>
          </p:nvPr>
        </p:nvSpPr>
        <p:spPr>
          <a:xfrm>
            <a:off x="342100" y="126450"/>
            <a:ext cx="68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Random Forest: Many Decision Trees</a:t>
            </a:r>
            <a:endParaRPr sz="1400"/>
          </a:p>
        </p:txBody>
      </p:sp>
      <p:pic>
        <p:nvPicPr>
          <p:cNvPr id="265" name="Google Shape;265;p45"/>
          <p:cNvPicPr preferRelativeResize="0"/>
          <p:nvPr/>
        </p:nvPicPr>
        <p:blipFill>
          <a:blip r:embed="rId3">
            <a:alphaModFix/>
          </a:blip>
          <a:stretch>
            <a:fillRect/>
          </a:stretch>
        </p:blipFill>
        <p:spPr>
          <a:xfrm>
            <a:off x="1694500" y="776325"/>
            <a:ext cx="5343525" cy="4124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6"/>
          <p:cNvSpPr txBox="1"/>
          <p:nvPr>
            <p:ph type="title"/>
          </p:nvPr>
        </p:nvSpPr>
        <p:spPr>
          <a:xfrm>
            <a:off x="342100" y="126450"/>
            <a:ext cx="68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Why it works?</a:t>
            </a:r>
            <a:endParaRPr sz="1400"/>
          </a:p>
        </p:txBody>
      </p:sp>
      <p:sp>
        <p:nvSpPr>
          <p:cNvPr id="271" name="Google Shape;271;p46"/>
          <p:cNvSpPr txBox="1"/>
          <p:nvPr/>
        </p:nvSpPr>
        <p:spPr>
          <a:xfrm>
            <a:off x="436675" y="888350"/>
            <a:ext cx="8171400" cy="6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pic>
        <p:nvPicPr>
          <p:cNvPr id="272" name="Google Shape;272;p46"/>
          <p:cNvPicPr preferRelativeResize="0"/>
          <p:nvPr/>
        </p:nvPicPr>
        <p:blipFill>
          <a:blip r:embed="rId3">
            <a:alphaModFix/>
          </a:blip>
          <a:stretch>
            <a:fillRect/>
          </a:stretch>
        </p:blipFill>
        <p:spPr>
          <a:xfrm>
            <a:off x="641000" y="817275"/>
            <a:ext cx="7315549" cy="4015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7"/>
          <p:cNvSpPr txBox="1"/>
          <p:nvPr>
            <p:ph type="title"/>
          </p:nvPr>
        </p:nvSpPr>
        <p:spPr>
          <a:xfrm>
            <a:off x="342100" y="126450"/>
            <a:ext cx="68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Why it works? Wisdom of the crowd and Ensemble Learning.</a:t>
            </a:r>
            <a:endParaRPr sz="1400"/>
          </a:p>
        </p:txBody>
      </p:sp>
      <p:sp>
        <p:nvSpPr>
          <p:cNvPr id="278" name="Google Shape;278;p47"/>
          <p:cNvSpPr txBox="1"/>
          <p:nvPr/>
        </p:nvSpPr>
        <p:spPr>
          <a:xfrm>
            <a:off x="436675" y="888350"/>
            <a:ext cx="8171400" cy="6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279" name="Google Shape;279;p47"/>
          <p:cNvSpPr txBox="1"/>
          <p:nvPr/>
        </p:nvSpPr>
        <p:spPr>
          <a:xfrm>
            <a:off x="309550" y="1125825"/>
            <a:ext cx="8226000" cy="11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800"/>
              <a:t>It works because each Tree observe the dataset from a different “angle” and they make different types of errors.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it" sz="1800"/>
              <a:t>Observing the same object from different perspective is better and more powerful because each tree see a </a:t>
            </a:r>
            <a:r>
              <a:rPr b="1" lang="it" sz="1800"/>
              <a:t>different portion</a:t>
            </a:r>
            <a:r>
              <a:rPr lang="it" sz="1800"/>
              <a:t> of the dataset.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it" sz="1800"/>
              <a:t>This is linked to the concept “</a:t>
            </a:r>
            <a:r>
              <a:rPr b="1" lang="it" sz="1800"/>
              <a:t>Wisdom of the crowd</a:t>
            </a:r>
            <a:r>
              <a:rPr lang="it" sz="1800"/>
              <a:t>” in which it was observed that many opinions made from 1000 people with low expertise, on average, are better than the prediction of 10 experts.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it" sz="1800"/>
              <a:t>Ensemble Learning Principle: </a:t>
            </a:r>
            <a:r>
              <a:rPr lang="it" sz="1800"/>
              <a:t>many different models collaborate; 1000 weak learning (with low accuracy) have a total accuracy much higher than 10 strong learners.</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8"/>
          <p:cNvSpPr txBox="1"/>
          <p:nvPr>
            <p:ph type="title"/>
          </p:nvPr>
        </p:nvSpPr>
        <p:spPr>
          <a:xfrm>
            <a:off x="342100" y="126450"/>
            <a:ext cx="68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 hyperparameters of Random Forests</a:t>
            </a:r>
            <a:endParaRPr sz="1400"/>
          </a:p>
        </p:txBody>
      </p:sp>
      <p:sp>
        <p:nvSpPr>
          <p:cNvPr id="285" name="Google Shape;285;p48"/>
          <p:cNvSpPr txBox="1"/>
          <p:nvPr/>
        </p:nvSpPr>
        <p:spPr>
          <a:xfrm>
            <a:off x="436675" y="888350"/>
            <a:ext cx="8171400" cy="6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286" name="Google Shape;286;p48"/>
          <p:cNvSpPr txBox="1"/>
          <p:nvPr/>
        </p:nvSpPr>
        <p:spPr>
          <a:xfrm>
            <a:off x="309550" y="821025"/>
            <a:ext cx="8226000" cy="29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800"/>
              <a:t>Random Forest can be used in Sklearn, that implements the algorithm:</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b="1" lang="it" sz="1800"/>
              <a:t>Num estimators</a:t>
            </a:r>
            <a:r>
              <a:rPr lang="it" sz="1800"/>
              <a:t> = the number of trees in the forest</a:t>
            </a:r>
            <a:endParaRPr sz="1800"/>
          </a:p>
          <a:p>
            <a:pPr indent="-342900" lvl="0" marL="457200" rtl="0" algn="l">
              <a:spcBef>
                <a:spcPts val="0"/>
              </a:spcBef>
              <a:spcAft>
                <a:spcPts val="0"/>
              </a:spcAft>
              <a:buSzPts val="1800"/>
              <a:buChar char="●"/>
            </a:pPr>
            <a:r>
              <a:rPr b="1" lang="it" sz="1800"/>
              <a:t>Max Depth</a:t>
            </a:r>
            <a:r>
              <a:rPr lang="it" sz="1800"/>
              <a:t> = the depth of the trees</a:t>
            </a:r>
            <a:endParaRPr sz="1800"/>
          </a:p>
          <a:p>
            <a:pPr indent="-342900" lvl="0" marL="457200" rtl="0" algn="l">
              <a:spcBef>
                <a:spcPts val="0"/>
              </a:spcBef>
              <a:spcAft>
                <a:spcPts val="0"/>
              </a:spcAft>
              <a:buSzPts val="1800"/>
              <a:buChar char="●"/>
            </a:pPr>
            <a:r>
              <a:rPr b="1" lang="it" sz="1800"/>
              <a:t>Min_samples_split</a:t>
            </a:r>
            <a:r>
              <a:rPr lang="it" sz="1800"/>
              <a:t>  = The minimum number of samples required to split an internal node</a:t>
            </a:r>
            <a:endParaRPr sz="1800"/>
          </a:p>
          <a:p>
            <a:pPr indent="-342900" lvl="0" marL="457200" rtl="0" algn="l">
              <a:spcBef>
                <a:spcPts val="0"/>
              </a:spcBef>
              <a:spcAft>
                <a:spcPts val="0"/>
              </a:spcAft>
              <a:buSzPts val="1800"/>
              <a:buChar char="●"/>
            </a:pPr>
            <a:r>
              <a:rPr b="1" lang="it" sz="1800">
                <a:solidFill>
                  <a:schemeClr val="dk1"/>
                </a:solidFill>
              </a:rPr>
              <a:t>Min_samples_leaf</a:t>
            </a:r>
            <a:r>
              <a:rPr lang="it" sz="1800">
                <a:solidFill>
                  <a:schemeClr val="dk1"/>
                </a:solidFill>
              </a:rPr>
              <a:t> = The minimum number of samples required to be at a leaf node</a:t>
            </a:r>
            <a:endParaRPr sz="1100">
              <a:solidFill>
                <a:srgbClr val="1D1F22"/>
              </a:solidFill>
              <a:highlight>
                <a:srgbClr val="FFFFFF"/>
              </a:highlight>
            </a:endParaRPr>
          </a:p>
        </p:txBody>
      </p:sp>
      <p:sp>
        <p:nvSpPr>
          <p:cNvPr id="287" name="Google Shape;287;p48"/>
          <p:cNvSpPr txBox="1"/>
          <p:nvPr/>
        </p:nvSpPr>
        <p:spPr>
          <a:xfrm>
            <a:off x="364225" y="3970900"/>
            <a:ext cx="7106700" cy="9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2000">
                <a:latin typeface="Impact"/>
                <a:ea typeface="Impact"/>
                <a:cs typeface="Impact"/>
                <a:sym typeface="Impact"/>
              </a:rPr>
              <a:t>These are the main Hyperparameters that control the flexibility of the model.</a:t>
            </a:r>
            <a:endParaRPr sz="2000">
              <a:latin typeface="Impact"/>
              <a:ea typeface="Impact"/>
              <a:cs typeface="Impact"/>
              <a:sym typeface="Impac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9"/>
          <p:cNvSpPr txBox="1"/>
          <p:nvPr>
            <p:ph type="title"/>
          </p:nvPr>
        </p:nvSpPr>
        <p:spPr>
          <a:xfrm>
            <a:off x="342100" y="126450"/>
            <a:ext cx="68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Features Importance</a:t>
            </a:r>
            <a:endParaRPr sz="1400"/>
          </a:p>
        </p:txBody>
      </p:sp>
      <p:sp>
        <p:nvSpPr>
          <p:cNvPr id="293" name="Google Shape;293;p49"/>
          <p:cNvSpPr txBox="1"/>
          <p:nvPr/>
        </p:nvSpPr>
        <p:spPr>
          <a:xfrm>
            <a:off x="436675" y="888350"/>
            <a:ext cx="8171400" cy="6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294" name="Google Shape;294;p49"/>
          <p:cNvSpPr txBox="1"/>
          <p:nvPr/>
        </p:nvSpPr>
        <p:spPr>
          <a:xfrm>
            <a:off x="364225" y="4504300"/>
            <a:ext cx="73731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500"/>
              <a:t>This is very used in practice and in an interview remember to say it.</a:t>
            </a:r>
            <a:endParaRPr sz="1500"/>
          </a:p>
        </p:txBody>
      </p:sp>
      <p:pic>
        <p:nvPicPr>
          <p:cNvPr id="295" name="Google Shape;295;p49"/>
          <p:cNvPicPr preferRelativeResize="0"/>
          <p:nvPr/>
        </p:nvPicPr>
        <p:blipFill>
          <a:blip r:embed="rId3">
            <a:alphaModFix/>
          </a:blip>
          <a:stretch>
            <a:fillRect/>
          </a:stretch>
        </p:blipFill>
        <p:spPr>
          <a:xfrm>
            <a:off x="1870588" y="667200"/>
            <a:ext cx="4875626" cy="3656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50"/>
          <p:cNvSpPr txBox="1"/>
          <p:nvPr>
            <p:ph type="title"/>
          </p:nvPr>
        </p:nvSpPr>
        <p:spPr>
          <a:xfrm>
            <a:off x="342100" y="126450"/>
            <a:ext cx="68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Logistic Regression</a:t>
            </a:r>
            <a:endParaRPr/>
          </a:p>
          <a:p>
            <a:pPr indent="0" lvl="0" marL="0" rtl="0" algn="l">
              <a:spcBef>
                <a:spcPts val="0"/>
              </a:spcBef>
              <a:spcAft>
                <a:spcPts val="0"/>
              </a:spcAft>
              <a:buNone/>
            </a:pPr>
            <a:r>
              <a:t/>
            </a:r>
            <a:endParaRPr sz="1400"/>
          </a:p>
        </p:txBody>
      </p:sp>
      <p:sp>
        <p:nvSpPr>
          <p:cNvPr id="301" name="Google Shape;301;p50"/>
          <p:cNvSpPr txBox="1"/>
          <p:nvPr/>
        </p:nvSpPr>
        <p:spPr>
          <a:xfrm>
            <a:off x="436675" y="888350"/>
            <a:ext cx="8171400" cy="6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302" name="Google Shape;302;p50"/>
          <p:cNvSpPr txBox="1"/>
          <p:nvPr/>
        </p:nvSpPr>
        <p:spPr>
          <a:xfrm>
            <a:off x="373100" y="861700"/>
            <a:ext cx="8394900" cy="8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Logistic Regression is a </a:t>
            </a:r>
            <a:r>
              <a:rPr b="1" lang="it"/>
              <a:t>classification algorithm </a:t>
            </a:r>
            <a:r>
              <a:rPr lang="it"/>
              <a:t>based on a specific function called Sigmoid applied to a linear regression. Basically everything starts with a Linear Regression...to which it is applied a Logit Function.</a:t>
            </a:r>
            <a:endParaRPr/>
          </a:p>
        </p:txBody>
      </p:sp>
      <p:pic>
        <p:nvPicPr>
          <p:cNvPr id="303" name="Google Shape;303;p50"/>
          <p:cNvPicPr preferRelativeResize="0"/>
          <p:nvPr/>
        </p:nvPicPr>
        <p:blipFill>
          <a:blip r:embed="rId3">
            <a:alphaModFix/>
          </a:blip>
          <a:stretch>
            <a:fillRect/>
          </a:stretch>
        </p:blipFill>
        <p:spPr>
          <a:xfrm>
            <a:off x="880825" y="1781800"/>
            <a:ext cx="6826797" cy="302497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51"/>
          <p:cNvSpPr txBox="1"/>
          <p:nvPr>
            <p:ph type="title"/>
          </p:nvPr>
        </p:nvSpPr>
        <p:spPr>
          <a:xfrm>
            <a:off x="342100" y="126450"/>
            <a:ext cx="68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Logit function</a:t>
            </a:r>
            <a:endParaRPr/>
          </a:p>
          <a:p>
            <a:pPr indent="0" lvl="0" marL="0" rtl="0" algn="l">
              <a:spcBef>
                <a:spcPts val="0"/>
              </a:spcBef>
              <a:spcAft>
                <a:spcPts val="0"/>
              </a:spcAft>
              <a:buNone/>
            </a:pPr>
            <a:r>
              <a:t/>
            </a:r>
            <a:endParaRPr sz="1400"/>
          </a:p>
        </p:txBody>
      </p:sp>
      <p:sp>
        <p:nvSpPr>
          <p:cNvPr id="309" name="Google Shape;309;p51"/>
          <p:cNvSpPr txBox="1"/>
          <p:nvPr/>
        </p:nvSpPr>
        <p:spPr>
          <a:xfrm>
            <a:off x="436675" y="888350"/>
            <a:ext cx="8171400" cy="6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pic>
        <p:nvPicPr>
          <p:cNvPr id="310" name="Google Shape;310;p51"/>
          <p:cNvPicPr preferRelativeResize="0"/>
          <p:nvPr/>
        </p:nvPicPr>
        <p:blipFill>
          <a:blip r:embed="rId3">
            <a:alphaModFix/>
          </a:blip>
          <a:stretch>
            <a:fillRect/>
          </a:stretch>
        </p:blipFill>
        <p:spPr>
          <a:xfrm>
            <a:off x="1716675" y="3899700"/>
            <a:ext cx="5530150" cy="1024750"/>
          </a:xfrm>
          <a:prstGeom prst="rect">
            <a:avLst/>
          </a:prstGeom>
          <a:noFill/>
          <a:ln>
            <a:noFill/>
          </a:ln>
        </p:spPr>
      </p:pic>
      <p:pic>
        <p:nvPicPr>
          <p:cNvPr id="311" name="Google Shape;311;p51"/>
          <p:cNvPicPr preferRelativeResize="0"/>
          <p:nvPr/>
        </p:nvPicPr>
        <p:blipFill>
          <a:blip r:embed="rId4">
            <a:alphaModFix/>
          </a:blip>
          <a:stretch>
            <a:fillRect/>
          </a:stretch>
        </p:blipFill>
        <p:spPr>
          <a:xfrm>
            <a:off x="67100" y="966350"/>
            <a:ext cx="4412625" cy="2946650"/>
          </a:xfrm>
          <a:prstGeom prst="rect">
            <a:avLst/>
          </a:prstGeom>
          <a:noFill/>
          <a:ln>
            <a:noFill/>
          </a:ln>
        </p:spPr>
      </p:pic>
      <p:sp>
        <p:nvSpPr>
          <p:cNvPr id="312" name="Google Shape;312;p51"/>
          <p:cNvSpPr txBox="1"/>
          <p:nvPr/>
        </p:nvSpPr>
        <p:spPr>
          <a:xfrm>
            <a:off x="4572000" y="1336650"/>
            <a:ext cx="4279500" cy="19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The Linear Regression is fitted to the data and then transformed with the Logit Function.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Output of the Logistic Regression measure the </a:t>
            </a:r>
            <a:r>
              <a:rPr b="1" lang="it"/>
              <a:t>“probability that sample x belongs to class 1”.</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it"/>
              <a:t>In fact, to work, the target </a:t>
            </a:r>
            <a:r>
              <a:rPr b="1" lang="it"/>
              <a:t>MUST BE only 0 and 1 </a:t>
            </a:r>
            <a:r>
              <a:rPr lang="it"/>
              <a:t>(numerical values) in </a:t>
            </a:r>
            <a:r>
              <a:rPr b="1" lang="it"/>
              <a:t>binary classification</a:t>
            </a:r>
            <a:r>
              <a:rPr lang="it"/>
              <a:t>.</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it"/>
              <a:t> </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52"/>
          <p:cNvSpPr txBox="1"/>
          <p:nvPr>
            <p:ph type="title"/>
          </p:nvPr>
        </p:nvSpPr>
        <p:spPr>
          <a:xfrm>
            <a:off x="342100" y="126450"/>
            <a:ext cx="859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Loss function: Least Square Error has local minima </a:t>
            </a:r>
            <a:endParaRPr/>
          </a:p>
          <a:p>
            <a:pPr indent="0" lvl="0" marL="0" rtl="0" algn="l">
              <a:spcBef>
                <a:spcPts val="0"/>
              </a:spcBef>
              <a:spcAft>
                <a:spcPts val="0"/>
              </a:spcAft>
              <a:buNone/>
            </a:pPr>
            <a:r>
              <a:t/>
            </a:r>
            <a:endParaRPr sz="1400"/>
          </a:p>
        </p:txBody>
      </p:sp>
      <p:sp>
        <p:nvSpPr>
          <p:cNvPr id="318" name="Google Shape;318;p52"/>
          <p:cNvSpPr txBox="1"/>
          <p:nvPr/>
        </p:nvSpPr>
        <p:spPr>
          <a:xfrm>
            <a:off x="436675" y="888350"/>
            <a:ext cx="8171400" cy="6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Do you remember that Linear Regression used a Least Squared Error loss function to minimise the errors? Here we can’t, because we have local minima. We use the </a:t>
            </a:r>
            <a:r>
              <a:rPr b="1" lang="it"/>
              <a:t>Cross Entropy Loss function</a:t>
            </a:r>
            <a:r>
              <a:rPr lang="it"/>
              <a:t>.</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pic>
        <p:nvPicPr>
          <p:cNvPr id="319" name="Google Shape;319;p52"/>
          <p:cNvPicPr preferRelativeResize="0"/>
          <p:nvPr/>
        </p:nvPicPr>
        <p:blipFill>
          <a:blip r:embed="rId3">
            <a:alphaModFix/>
          </a:blip>
          <a:stretch>
            <a:fillRect/>
          </a:stretch>
        </p:blipFill>
        <p:spPr>
          <a:xfrm>
            <a:off x="439438" y="1800950"/>
            <a:ext cx="8165873" cy="32663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53"/>
          <p:cNvSpPr txBox="1"/>
          <p:nvPr>
            <p:ph type="title"/>
          </p:nvPr>
        </p:nvSpPr>
        <p:spPr>
          <a:xfrm>
            <a:off x="342100" y="126450"/>
            <a:ext cx="68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Loss function: intuition</a:t>
            </a:r>
            <a:endParaRPr sz="1400"/>
          </a:p>
        </p:txBody>
      </p:sp>
      <p:pic>
        <p:nvPicPr>
          <p:cNvPr id="325" name="Google Shape;325;p53"/>
          <p:cNvPicPr preferRelativeResize="0"/>
          <p:nvPr/>
        </p:nvPicPr>
        <p:blipFill rotWithShape="1">
          <a:blip r:embed="rId3">
            <a:alphaModFix/>
          </a:blip>
          <a:srcRect b="0" l="2486" r="0" t="0"/>
          <a:stretch/>
        </p:blipFill>
        <p:spPr>
          <a:xfrm>
            <a:off x="65925" y="845075"/>
            <a:ext cx="4430602" cy="3495175"/>
          </a:xfrm>
          <a:prstGeom prst="rect">
            <a:avLst/>
          </a:prstGeom>
          <a:noFill/>
          <a:ln>
            <a:noFill/>
          </a:ln>
        </p:spPr>
      </p:pic>
      <p:pic>
        <p:nvPicPr>
          <p:cNvPr id="326" name="Google Shape;326;p53"/>
          <p:cNvPicPr preferRelativeResize="0"/>
          <p:nvPr/>
        </p:nvPicPr>
        <p:blipFill>
          <a:blip r:embed="rId4">
            <a:alphaModFix/>
          </a:blip>
          <a:stretch>
            <a:fillRect/>
          </a:stretch>
        </p:blipFill>
        <p:spPr>
          <a:xfrm>
            <a:off x="4813800" y="948796"/>
            <a:ext cx="4031850" cy="572700"/>
          </a:xfrm>
          <a:prstGeom prst="rect">
            <a:avLst/>
          </a:prstGeom>
          <a:noFill/>
          <a:ln>
            <a:noFill/>
          </a:ln>
        </p:spPr>
      </p:pic>
      <p:pic>
        <p:nvPicPr>
          <p:cNvPr id="327" name="Google Shape;327;p53"/>
          <p:cNvPicPr preferRelativeResize="0"/>
          <p:nvPr/>
        </p:nvPicPr>
        <p:blipFill>
          <a:blip r:embed="rId5">
            <a:alphaModFix/>
          </a:blip>
          <a:stretch>
            <a:fillRect/>
          </a:stretch>
        </p:blipFill>
        <p:spPr>
          <a:xfrm>
            <a:off x="4926600" y="1996650"/>
            <a:ext cx="3798450" cy="1049875"/>
          </a:xfrm>
          <a:prstGeom prst="rect">
            <a:avLst/>
          </a:prstGeom>
          <a:noFill/>
          <a:ln>
            <a:noFill/>
          </a:ln>
        </p:spPr>
      </p:pic>
      <p:cxnSp>
        <p:nvCxnSpPr>
          <p:cNvPr id="328" name="Google Shape;328;p53"/>
          <p:cNvCxnSpPr>
            <a:endCxn id="326" idx="1"/>
          </p:cNvCxnSpPr>
          <p:nvPr/>
        </p:nvCxnSpPr>
        <p:spPr>
          <a:xfrm flipH="1" rot="10800000">
            <a:off x="3981000" y="1235146"/>
            <a:ext cx="832800" cy="5700"/>
          </a:xfrm>
          <a:prstGeom prst="straightConnector1">
            <a:avLst/>
          </a:prstGeom>
          <a:noFill/>
          <a:ln cap="flat" cmpd="sng" w="9525">
            <a:solidFill>
              <a:schemeClr val="dk2"/>
            </a:solidFill>
            <a:prstDash val="solid"/>
            <a:round/>
            <a:headEnd len="med" w="med" type="none"/>
            <a:tailEnd len="med" w="med" type="triangle"/>
          </a:ln>
        </p:spPr>
      </p:cxnSp>
      <p:cxnSp>
        <p:nvCxnSpPr>
          <p:cNvPr id="329" name="Google Shape;329;p53"/>
          <p:cNvCxnSpPr>
            <a:stCxn id="326" idx="2"/>
            <a:endCxn id="327" idx="0"/>
          </p:cNvCxnSpPr>
          <p:nvPr/>
        </p:nvCxnSpPr>
        <p:spPr>
          <a:xfrm flipH="1">
            <a:off x="6825825" y="1521496"/>
            <a:ext cx="3900" cy="475200"/>
          </a:xfrm>
          <a:prstGeom prst="straightConnector1">
            <a:avLst/>
          </a:prstGeom>
          <a:noFill/>
          <a:ln cap="flat" cmpd="sng" w="9525">
            <a:solidFill>
              <a:schemeClr val="dk2"/>
            </a:solidFill>
            <a:prstDash val="solid"/>
            <a:round/>
            <a:headEnd len="med" w="med" type="none"/>
            <a:tailEnd len="med" w="med" type="triangle"/>
          </a:ln>
        </p:spPr>
      </p:cxnSp>
      <p:sp>
        <p:nvSpPr>
          <p:cNvPr id="330" name="Google Shape;330;p53"/>
          <p:cNvSpPr txBox="1"/>
          <p:nvPr/>
        </p:nvSpPr>
        <p:spPr>
          <a:xfrm>
            <a:off x="604075" y="1996650"/>
            <a:ext cx="764100" cy="3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Actual</a:t>
            </a:r>
            <a:endParaRPr/>
          </a:p>
        </p:txBody>
      </p:sp>
      <p:sp>
        <p:nvSpPr>
          <p:cNvPr id="331" name="Google Shape;331;p53"/>
          <p:cNvSpPr txBox="1"/>
          <p:nvPr/>
        </p:nvSpPr>
        <p:spPr>
          <a:xfrm>
            <a:off x="2798300" y="1920450"/>
            <a:ext cx="764100" cy="3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Actual</a:t>
            </a:r>
            <a:endParaRPr/>
          </a:p>
        </p:txBody>
      </p:sp>
      <p:sp>
        <p:nvSpPr>
          <p:cNvPr id="332" name="Google Shape;332;p53"/>
          <p:cNvSpPr txBox="1"/>
          <p:nvPr/>
        </p:nvSpPr>
        <p:spPr>
          <a:xfrm>
            <a:off x="204325" y="4258900"/>
            <a:ext cx="7248900" cy="6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500">
                <a:solidFill>
                  <a:schemeClr val="dk1"/>
                </a:solidFill>
                <a:highlight>
                  <a:srgbClr val="FFFFFF"/>
                </a:highlight>
                <a:latin typeface="Georgia"/>
                <a:ea typeface="Georgia"/>
                <a:cs typeface="Georgia"/>
                <a:sym typeface="Georgia"/>
              </a:rPr>
              <a:t>Intuitively, we want to assign more punishment when predicting 1 while the actual (true) is 0 and when predict 0 while the actual (true) is 1. When the actual is 0 and true is 1 (or viceversa) the loss is infinite!</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7"/>
          <p:cNvSpPr txBox="1"/>
          <p:nvPr>
            <p:ph type="title"/>
          </p:nvPr>
        </p:nvSpPr>
        <p:spPr>
          <a:xfrm>
            <a:off x="342100" y="126450"/>
            <a:ext cx="397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Classification</a:t>
            </a:r>
            <a:endParaRPr/>
          </a:p>
          <a:p>
            <a:pPr indent="0" lvl="0" marL="0" rtl="0" algn="l">
              <a:spcBef>
                <a:spcPts val="0"/>
              </a:spcBef>
              <a:spcAft>
                <a:spcPts val="0"/>
              </a:spcAft>
              <a:buNone/>
            </a:pPr>
            <a:r>
              <a:t/>
            </a:r>
            <a:endParaRPr sz="1400"/>
          </a:p>
        </p:txBody>
      </p:sp>
      <p:sp>
        <p:nvSpPr>
          <p:cNvPr id="123" name="Google Shape;123;p27"/>
          <p:cNvSpPr txBox="1"/>
          <p:nvPr/>
        </p:nvSpPr>
        <p:spPr>
          <a:xfrm>
            <a:off x="436675" y="888350"/>
            <a:ext cx="8171400" cy="6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When we have to predict a “categorical” target (like: sick or healthy, cat or dog, apple or banana…) we </a:t>
            </a:r>
            <a:r>
              <a:rPr b="1" lang="it"/>
              <a:t>DON’T </a:t>
            </a:r>
            <a:r>
              <a:rPr lang="it"/>
              <a:t>need a regressor, but a </a:t>
            </a:r>
            <a:r>
              <a:rPr b="1" lang="it"/>
              <a:t>CLASSIFIER.</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pic>
        <p:nvPicPr>
          <p:cNvPr id="124" name="Google Shape;124;p27"/>
          <p:cNvPicPr preferRelativeResize="0"/>
          <p:nvPr/>
        </p:nvPicPr>
        <p:blipFill>
          <a:blip r:embed="rId3">
            <a:alphaModFix/>
          </a:blip>
          <a:stretch>
            <a:fillRect/>
          </a:stretch>
        </p:blipFill>
        <p:spPr>
          <a:xfrm>
            <a:off x="1218400" y="1517675"/>
            <a:ext cx="6532700" cy="3266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4"/>
          <p:cNvSpPr txBox="1"/>
          <p:nvPr>
            <p:ph type="title"/>
          </p:nvPr>
        </p:nvSpPr>
        <p:spPr>
          <a:xfrm>
            <a:off x="195425" y="126450"/>
            <a:ext cx="882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Rescaling of the features improve convergence speed </a:t>
            </a:r>
            <a:endParaRPr/>
          </a:p>
        </p:txBody>
      </p:sp>
      <p:sp>
        <p:nvSpPr>
          <p:cNvPr id="338" name="Google Shape;338;p54"/>
          <p:cNvSpPr txBox="1"/>
          <p:nvPr/>
        </p:nvSpPr>
        <p:spPr>
          <a:xfrm>
            <a:off x="436675" y="888350"/>
            <a:ext cx="8171400" cy="6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339" name="Google Shape;339;p54"/>
          <p:cNvSpPr txBox="1"/>
          <p:nvPr/>
        </p:nvSpPr>
        <p:spPr>
          <a:xfrm>
            <a:off x="262825" y="737325"/>
            <a:ext cx="8519100" cy="4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Like for Linear Regression, the feature scaling improves the speed of convergence so it is advisable.</a:t>
            </a:r>
            <a:endParaRPr/>
          </a:p>
        </p:txBody>
      </p:sp>
      <p:sp>
        <p:nvSpPr>
          <p:cNvPr id="340" name="Google Shape;340;p54"/>
          <p:cNvSpPr txBox="1"/>
          <p:nvPr>
            <p:ph type="title"/>
          </p:nvPr>
        </p:nvSpPr>
        <p:spPr>
          <a:xfrm>
            <a:off x="262825" y="1447725"/>
            <a:ext cx="8821200" cy="106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LogReg is based on Linear Regression, so Logistic Regression is a LINEAR model</a:t>
            </a:r>
            <a:endParaRPr/>
          </a:p>
        </p:txBody>
      </p:sp>
      <p:sp>
        <p:nvSpPr>
          <p:cNvPr id="341" name="Google Shape;341;p54"/>
          <p:cNvSpPr txBox="1"/>
          <p:nvPr/>
        </p:nvSpPr>
        <p:spPr>
          <a:xfrm>
            <a:off x="274000" y="3024500"/>
            <a:ext cx="8314800" cy="21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When you head about “Linear Model” in ML means that that model is able to make: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it"/>
              <a:t>In case of </a:t>
            </a:r>
            <a:r>
              <a:rPr b="1" lang="it"/>
              <a:t>regression</a:t>
            </a:r>
            <a:r>
              <a:rPr lang="it"/>
              <a:t> → a </a:t>
            </a:r>
            <a:r>
              <a:rPr b="1" lang="it"/>
              <a:t>linear</a:t>
            </a:r>
            <a:r>
              <a:rPr lang="it"/>
              <a:t> hyperplane (rect, plane…)</a:t>
            </a:r>
            <a:endParaRPr/>
          </a:p>
          <a:p>
            <a:pPr indent="-317500" lvl="0" marL="457200" rtl="0" algn="l">
              <a:spcBef>
                <a:spcPts val="0"/>
              </a:spcBef>
              <a:spcAft>
                <a:spcPts val="0"/>
              </a:spcAft>
              <a:buSzPts val="1400"/>
              <a:buChar char="-"/>
            </a:pPr>
            <a:r>
              <a:rPr lang="it"/>
              <a:t>In case of </a:t>
            </a:r>
            <a:r>
              <a:rPr b="1" lang="it"/>
              <a:t>classification</a:t>
            </a:r>
            <a:r>
              <a:rPr lang="it"/>
              <a:t> → a </a:t>
            </a:r>
            <a:r>
              <a:rPr b="1" lang="it"/>
              <a:t>linear</a:t>
            </a:r>
            <a:r>
              <a:rPr lang="it"/>
              <a:t> separation hyperplane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But we already know that a Linear Regression is able to fit a parabola if we</a:t>
            </a:r>
            <a:endParaRPr/>
          </a:p>
          <a:p>
            <a:pPr indent="0" lvl="0" marL="0" rtl="0" algn="l">
              <a:spcBef>
                <a:spcPts val="0"/>
              </a:spcBef>
              <a:spcAft>
                <a:spcPts val="0"/>
              </a:spcAft>
              <a:buNone/>
            </a:pPr>
            <a:r>
              <a:rPr lang="it"/>
              <a:t>expand the feature space (dimensionality expansion): Logistic Regression hence can</a:t>
            </a:r>
            <a:endParaRPr/>
          </a:p>
          <a:p>
            <a:pPr indent="0" lvl="0" marL="0" rtl="0" algn="l">
              <a:spcBef>
                <a:spcPts val="0"/>
              </a:spcBef>
              <a:spcAft>
                <a:spcPts val="0"/>
              </a:spcAft>
              <a:buNone/>
            </a:pPr>
            <a:r>
              <a:rPr lang="it"/>
              <a:t>make </a:t>
            </a:r>
            <a:r>
              <a:rPr b="1" lang="it"/>
              <a:t>NOT linear separations!</a:t>
            </a:r>
            <a:endParaRPr b="1"/>
          </a:p>
        </p:txBody>
      </p:sp>
      <p:pic>
        <p:nvPicPr>
          <p:cNvPr id="342" name="Google Shape;342;p54"/>
          <p:cNvPicPr preferRelativeResize="0"/>
          <p:nvPr/>
        </p:nvPicPr>
        <p:blipFill rotWithShape="1">
          <a:blip r:embed="rId3">
            <a:alphaModFix/>
          </a:blip>
          <a:srcRect b="0" l="0" r="49842" t="0"/>
          <a:stretch/>
        </p:blipFill>
        <p:spPr>
          <a:xfrm>
            <a:off x="7090325" y="2391875"/>
            <a:ext cx="1863848" cy="18580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5"/>
          <p:cNvSpPr txBox="1"/>
          <p:nvPr>
            <p:ph type="title"/>
          </p:nvPr>
        </p:nvSpPr>
        <p:spPr>
          <a:xfrm>
            <a:off x="195425" y="126450"/>
            <a:ext cx="882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Dimensionality Expansion</a:t>
            </a:r>
            <a:endParaRPr/>
          </a:p>
        </p:txBody>
      </p:sp>
      <p:sp>
        <p:nvSpPr>
          <p:cNvPr id="348" name="Google Shape;348;p55"/>
          <p:cNvSpPr txBox="1"/>
          <p:nvPr/>
        </p:nvSpPr>
        <p:spPr>
          <a:xfrm>
            <a:off x="436675" y="888350"/>
            <a:ext cx="8171400" cy="6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349" name="Google Shape;349;p55"/>
          <p:cNvSpPr txBox="1"/>
          <p:nvPr/>
        </p:nvSpPr>
        <p:spPr>
          <a:xfrm>
            <a:off x="262825" y="737325"/>
            <a:ext cx="8519100" cy="4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Adding more features, we are able to separate in a higher dimensional space with a plane!</a:t>
            </a:r>
            <a:endParaRPr/>
          </a:p>
        </p:txBody>
      </p:sp>
      <p:pic>
        <p:nvPicPr>
          <p:cNvPr id="350" name="Google Shape;350;p55"/>
          <p:cNvPicPr preferRelativeResize="0"/>
          <p:nvPr/>
        </p:nvPicPr>
        <p:blipFill>
          <a:blip r:embed="rId3">
            <a:alphaModFix/>
          </a:blip>
          <a:stretch>
            <a:fillRect/>
          </a:stretch>
        </p:blipFill>
        <p:spPr>
          <a:xfrm>
            <a:off x="436675" y="1289450"/>
            <a:ext cx="7981950" cy="3181350"/>
          </a:xfrm>
          <a:prstGeom prst="rect">
            <a:avLst/>
          </a:prstGeom>
          <a:noFill/>
          <a:ln>
            <a:noFill/>
          </a:ln>
        </p:spPr>
      </p:pic>
      <p:sp>
        <p:nvSpPr>
          <p:cNvPr id="351" name="Google Shape;351;p55"/>
          <p:cNvSpPr/>
          <p:nvPr/>
        </p:nvSpPr>
        <p:spPr>
          <a:xfrm>
            <a:off x="3624425" y="2167550"/>
            <a:ext cx="1110300" cy="75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6"/>
          <p:cNvSpPr txBox="1"/>
          <p:nvPr/>
        </p:nvSpPr>
        <p:spPr>
          <a:xfrm>
            <a:off x="333900" y="4512750"/>
            <a:ext cx="1043100" cy="4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2000" u="sng">
                <a:solidFill>
                  <a:schemeClr val="hlink"/>
                </a:solidFill>
                <a:hlinkClick r:id="rId3"/>
              </a:rPr>
              <a:t>LINK</a:t>
            </a:r>
            <a:endParaRPr sz="2000">
              <a:solidFill>
                <a:schemeClr val="dk1"/>
              </a:solidFill>
            </a:endParaRPr>
          </a:p>
        </p:txBody>
      </p:sp>
      <p:sp>
        <p:nvSpPr>
          <p:cNvPr id="357" name="Google Shape;357;p56"/>
          <p:cNvSpPr txBox="1"/>
          <p:nvPr/>
        </p:nvSpPr>
        <p:spPr>
          <a:xfrm>
            <a:off x="161400" y="719000"/>
            <a:ext cx="8171400" cy="10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chemeClr val="dk1"/>
                </a:solidFill>
              </a:rPr>
              <a:t>Logistic Regression is very sensitive to outliers. In fact the loss function guides the parameters of the formula so that the error is minimum.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it">
                <a:solidFill>
                  <a:schemeClr val="dk1"/>
                </a:solidFill>
              </a:rPr>
              <a:t>Outliers are dangerous because they can lead to a completely wrong Linear Regression!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pic>
        <p:nvPicPr>
          <p:cNvPr id="358" name="Google Shape;358;p56"/>
          <p:cNvPicPr preferRelativeResize="0"/>
          <p:nvPr/>
        </p:nvPicPr>
        <p:blipFill>
          <a:blip r:embed="rId4">
            <a:alphaModFix/>
          </a:blip>
          <a:stretch>
            <a:fillRect/>
          </a:stretch>
        </p:blipFill>
        <p:spPr>
          <a:xfrm>
            <a:off x="2509838" y="1835525"/>
            <a:ext cx="4124325" cy="1485900"/>
          </a:xfrm>
          <a:prstGeom prst="rect">
            <a:avLst/>
          </a:prstGeom>
          <a:noFill/>
          <a:ln>
            <a:noFill/>
          </a:ln>
        </p:spPr>
      </p:pic>
      <p:sp>
        <p:nvSpPr>
          <p:cNvPr id="359" name="Google Shape;359;p56"/>
          <p:cNvSpPr txBox="1"/>
          <p:nvPr>
            <p:ph type="title"/>
          </p:nvPr>
        </p:nvSpPr>
        <p:spPr>
          <a:xfrm>
            <a:off x="272175" y="3851188"/>
            <a:ext cx="882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More details about Logistic Regression</a:t>
            </a:r>
            <a:endParaRPr/>
          </a:p>
        </p:txBody>
      </p:sp>
      <p:sp>
        <p:nvSpPr>
          <p:cNvPr id="360" name="Google Shape;360;p56"/>
          <p:cNvSpPr txBox="1"/>
          <p:nvPr>
            <p:ph type="title"/>
          </p:nvPr>
        </p:nvSpPr>
        <p:spPr>
          <a:xfrm>
            <a:off x="161400" y="85500"/>
            <a:ext cx="882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Outliers are dangerous...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5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t"/>
              <a:t>Support Vector Machines</a:t>
            </a:r>
            <a:endParaRPr/>
          </a:p>
        </p:txBody>
      </p:sp>
      <p:sp>
        <p:nvSpPr>
          <p:cNvPr id="366" name="Google Shape;366;p5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t>SVM</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8"/>
          <p:cNvSpPr txBox="1"/>
          <p:nvPr>
            <p:ph type="title"/>
          </p:nvPr>
        </p:nvSpPr>
        <p:spPr>
          <a:xfrm>
            <a:off x="342100" y="126450"/>
            <a:ext cx="857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Technique 3: Support Vector Machine Classifier</a:t>
            </a:r>
            <a:endParaRPr/>
          </a:p>
          <a:p>
            <a:pPr indent="0" lvl="0" marL="0" rtl="0" algn="l">
              <a:spcBef>
                <a:spcPts val="0"/>
              </a:spcBef>
              <a:spcAft>
                <a:spcPts val="0"/>
              </a:spcAft>
              <a:buNone/>
            </a:pPr>
            <a:r>
              <a:t/>
            </a:r>
            <a:endParaRPr sz="1400"/>
          </a:p>
        </p:txBody>
      </p:sp>
      <p:sp>
        <p:nvSpPr>
          <p:cNvPr id="372" name="Google Shape;372;p58"/>
          <p:cNvSpPr txBox="1"/>
          <p:nvPr/>
        </p:nvSpPr>
        <p:spPr>
          <a:xfrm>
            <a:off x="436675" y="888350"/>
            <a:ext cx="8171400" cy="6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373" name="Google Shape;373;p58"/>
          <p:cNvSpPr txBox="1"/>
          <p:nvPr/>
        </p:nvSpPr>
        <p:spPr>
          <a:xfrm>
            <a:off x="461950" y="852800"/>
            <a:ext cx="8101800" cy="11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SVM (Support Vector Machine) is a smart way to both classify (SVM classifier) and make regression (SVM regressor).</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It is based on the concept of “Support Vectors”: we see here an example</a:t>
            </a:r>
            <a:endParaRPr/>
          </a:p>
        </p:txBody>
      </p:sp>
      <p:pic>
        <p:nvPicPr>
          <p:cNvPr id="374" name="Google Shape;374;p58"/>
          <p:cNvPicPr preferRelativeResize="0"/>
          <p:nvPr/>
        </p:nvPicPr>
        <p:blipFill>
          <a:blip r:embed="rId3">
            <a:alphaModFix/>
          </a:blip>
          <a:stretch>
            <a:fillRect/>
          </a:stretch>
        </p:blipFill>
        <p:spPr>
          <a:xfrm>
            <a:off x="152400" y="1931600"/>
            <a:ext cx="8839199" cy="2065517"/>
          </a:xfrm>
          <a:prstGeom prst="rect">
            <a:avLst/>
          </a:prstGeom>
          <a:noFill/>
          <a:ln>
            <a:noFill/>
          </a:ln>
        </p:spPr>
      </p:pic>
      <p:sp>
        <p:nvSpPr>
          <p:cNvPr id="375" name="Google Shape;375;p58"/>
          <p:cNvSpPr txBox="1"/>
          <p:nvPr/>
        </p:nvSpPr>
        <p:spPr>
          <a:xfrm>
            <a:off x="479700" y="4121900"/>
            <a:ext cx="7168800" cy="7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The hyperplane generated is in black is the best because it create the </a:t>
            </a:r>
            <a:r>
              <a:rPr b="1" lang="it"/>
              <a:t>biggest margin </a:t>
            </a:r>
            <a:r>
              <a:rPr lang="it"/>
              <a:t>separating the 2 classes. The arrows indicate the so called “Support Vectors” that simply are the closest samples between the 2 classes.</a:t>
            </a:r>
            <a:endParaRPr/>
          </a:p>
        </p:txBody>
      </p:sp>
      <p:cxnSp>
        <p:nvCxnSpPr>
          <p:cNvPr id="376" name="Google Shape;376;p58"/>
          <p:cNvCxnSpPr/>
          <p:nvPr/>
        </p:nvCxnSpPr>
        <p:spPr>
          <a:xfrm flipH="1">
            <a:off x="7133350" y="1874400"/>
            <a:ext cx="231000" cy="710700"/>
          </a:xfrm>
          <a:prstGeom prst="straightConnector1">
            <a:avLst/>
          </a:prstGeom>
          <a:noFill/>
          <a:ln cap="flat" cmpd="sng" w="9525">
            <a:solidFill>
              <a:schemeClr val="dk2"/>
            </a:solidFill>
            <a:prstDash val="solid"/>
            <a:round/>
            <a:headEnd len="med" w="med" type="none"/>
            <a:tailEnd len="med" w="med" type="triangle"/>
          </a:ln>
        </p:spPr>
      </p:cxnSp>
      <p:cxnSp>
        <p:nvCxnSpPr>
          <p:cNvPr id="377" name="Google Shape;377;p58"/>
          <p:cNvCxnSpPr/>
          <p:nvPr/>
        </p:nvCxnSpPr>
        <p:spPr>
          <a:xfrm>
            <a:off x="5605425" y="2754963"/>
            <a:ext cx="649800" cy="418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9"/>
          <p:cNvSpPr txBox="1"/>
          <p:nvPr>
            <p:ph type="title"/>
          </p:nvPr>
        </p:nvSpPr>
        <p:spPr>
          <a:xfrm>
            <a:off x="342100" y="126450"/>
            <a:ext cx="857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Technique 3: Support Vector Machine Classifier</a:t>
            </a:r>
            <a:endParaRPr/>
          </a:p>
          <a:p>
            <a:pPr indent="0" lvl="0" marL="0" rtl="0" algn="l">
              <a:spcBef>
                <a:spcPts val="0"/>
              </a:spcBef>
              <a:spcAft>
                <a:spcPts val="0"/>
              </a:spcAft>
              <a:buNone/>
            </a:pPr>
            <a:r>
              <a:t/>
            </a:r>
            <a:endParaRPr sz="1400"/>
          </a:p>
        </p:txBody>
      </p:sp>
      <p:sp>
        <p:nvSpPr>
          <p:cNvPr id="383" name="Google Shape;383;p59"/>
          <p:cNvSpPr txBox="1"/>
          <p:nvPr/>
        </p:nvSpPr>
        <p:spPr>
          <a:xfrm>
            <a:off x="436675" y="888350"/>
            <a:ext cx="8171400" cy="6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384" name="Google Shape;384;p59"/>
          <p:cNvSpPr txBox="1"/>
          <p:nvPr/>
        </p:nvSpPr>
        <p:spPr>
          <a:xfrm>
            <a:off x="342100" y="964550"/>
            <a:ext cx="4690500" cy="11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SVM (Support Vector Machine) is a smart way to both classify (SVM classifier) (and also make regression (SVM regressor) but now we focus on classification)</a:t>
            </a:r>
            <a:endParaRPr/>
          </a:p>
          <a:p>
            <a:pPr indent="0" lvl="0" marL="0" rtl="0" algn="l">
              <a:spcBef>
                <a:spcPts val="0"/>
              </a:spcBef>
              <a:spcAft>
                <a:spcPts val="0"/>
              </a:spcAft>
              <a:buNone/>
            </a:pPr>
            <a:r>
              <a:t/>
            </a:r>
            <a:endParaRPr/>
          </a:p>
          <a:p>
            <a:pPr indent="0" lvl="0" marL="0" rtl="0" algn="l">
              <a:spcBef>
                <a:spcPts val="0"/>
              </a:spcBef>
              <a:spcAft>
                <a:spcPts val="0"/>
              </a:spcAft>
              <a:buNone/>
            </a:pPr>
            <a:r>
              <a:rPr b="1" lang="it"/>
              <a:t>A Question: </a:t>
            </a:r>
            <a:r>
              <a:rPr lang="it"/>
              <a:t>which is the best separation boundary?</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It is the yellow one since it creates “more margin” between the 2 classes (red and blue).</a:t>
            </a:r>
            <a:endParaRPr/>
          </a:p>
        </p:txBody>
      </p:sp>
      <p:pic>
        <p:nvPicPr>
          <p:cNvPr id="385" name="Google Shape;385;p59"/>
          <p:cNvPicPr preferRelativeResize="0"/>
          <p:nvPr/>
        </p:nvPicPr>
        <p:blipFill>
          <a:blip r:embed="rId3">
            <a:alphaModFix/>
          </a:blip>
          <a:stretch>
            <a:fillRect/>
          </a:stretch>
        </p:blipFill>
        <p:spPr>
          <a:xfrm>
            <a:off x="5179025" y="745200"/>
            <a:ext cx="3739774" cy="35462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60"/>
          <p:cNvSpPr txBox="1"/>
          <p:nvPr>
            <p:ph type="title"/>
          </p:nvPr>
        </p:nvSpPr>
        <p:spPr>
          <a:xfrm>
            <a:off x="342100" y="126450"/>
            <a:ext cx="857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Hard Margin SVM Classifier</a:t>
            </a:r>
            <a:endParaRPr/>
          </a:p>
          <a:p>
            <a:pPr indent="0" lvl="0" marL="0" rtl="0" algn="l">
              <a:spcBef>
                <a:spcPts val="0"/>
              </a:spcBef>
              <a:spcAft>
                <a:spcPts val="0"/>
              </a:spcAft>
              <a:buNone/>
            </a:pPr>
            <a:r>
              <a:t/>
            </a:r>
            <a:endParaRPr sz="1400"/>
          </a:p>
        </p:txBody>
      </p:sp>
      <p:sp>
        <p:nvSpPr>
          <p:cNvPr id="391" name="Google Shape;391;p60"/>
          <p:cNvSpPr txBox="1"/>
          <p:nvPr/>
        </p:nvSpPr>
        <p:spPr>
          <a:xfrm>
            <a:off x="436675" y="888350"/>
            <a:ext cx="8171400" cy="6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392" name="Google Shape;392;p60"/>
          <p:cNvSpPr txBox="1"/>
          <p:nvPr/>
        </p:nvSpPr>
        <p:spPr>
          <a:xfrm>
            <a:off x="342100" y="812150"/>
            <a:ext cx="4690500" cy="11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In fact, SVM classifier finds the separation hyperplane with the biggest “gap” (margins) to the 2 classes.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SVM in fact is also called “</a:t>
            </a:r>
            <a:r>
              <a:rPr b="1" lang="it"/>
              <a:t>Large Margin Classifier”.</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it"/>
              <a:t>Now, </a:t>
            </a:r>
            <a:r>
              <a:rPr lang="it"/>
              <a:t>imagine that the red line is the middle of a street and the margins (dashed lines) are the boundaries of the street.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If we want is to separate perfectly the 2 classes (stars and circles) we need them </a:t>
            </a:r>
            <a:r>
              <a:rPr b="1" lang="it"/>
              <a:t>not to violate the margins = </a:t>
            </a:r>
            <a:r>
              <a:rPr lang="it"/>
              <a:t>not to stay in the street. This is called </a:t>
            </a:r>
            <a:r>
              <a:rPr b="1" lang="it"/>
              <a:t>HARD MARGIN SVM classifier:</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it" sz="2000">
                <a:latin typeface="Impact"/>
                <a:ea typeface="Impact"/>
                <a:cs typeface="Impact"/>
                <a:sym typeface="Impact"/>
              </a:rPr>
              <a:t>In </a:t>
            </a:r>
            <a:r>
              <a:rPr b="1" lang="it" sz="2000" u="sng">
                <a:latin typeface="Impact"/>
                <a:ea typeface="Impact"/>
                <a:cs typeface="Impact"/>
                <a:sym typeface="Impact"/>
              </a:rPr>
              <a:t>HARD</a:t>
            </a:r>
            <a:r>
              <a:rPr b="1" lang="it" sz="2000">
                <a:latin typeface="Impact"/>
                <a:ea typeface="Impact"/>
                <a:cs typeface="Impact"/>
                <a:sym typeface="Impact"/>
              </a:rPr>
              <a:t> MARGIN classifier no samples stay in the street. The</a:t>
            </a:r>
            <a:r>
              <a:rPr b="1" lang="it" sz="2000">
                <a:solidFill>
                  <a:srgbClr val="0000FF"/>
                </a:solidFill>
                <a:latin typeface="Impact"/>
                <a:ea typeface="Impact"/>
                <a:cs typeface="Impact"/>
                <a:sym typeface="Impact"/>
              </a:rPr>
              <a:t> objective </a:t>
            </a:r>
            <a:r>
              <a:rPr b="1" lang="it" sz="2000">
                <a:latin typeface="Impact"/>
                <a:ea typeface="Impact"/>
                <a:cs typeface="Impact"/>
                <a:sym typeface="Impact"/>
              </a:rPr>
              <a:t>is</a:t>
            </a:r>
            <a:r>
              <a:rPr b="1" lang="it" sz="2000">
                <a:solidFill>
                  <a:srgbClr val="0000FF"/>
                </a:solidFill>
                <a:latin typeface="Impact"/>
                <a:ea typeface="Impact"/>
                <a:cs typeface="Impact"/>
                <a:sym typeface="Impact"/>
              </a:rPr>
              <a:t> having the street as large as possible with NO margin violations</a:t>
            </a:r>
            <a:r>
              <a:rPr lang="it" sz="2000">
                <a:solidFill>
                  <a:srgbClr val="0000FF"/>
                </a:solidFill>
                <a:latin typeface="Impact"/>
                <a:ea typeface="Impact"/>
                <a:cs typeface="Impact"/>
                <a:sym typeface="Impact"/>
              </a:rPr>
              <a:t> </a:t>
            </a:r>
            <a:r>
              <a:rPr lang="it" sz="2000">
                <a:solidFill>
                  <a:srgbClr val="0000FF"/>
                </a:solidFill>
              </a:rPr>
              <a:t> </a:t>
            </a:r>
            <a:endParaRPr sz="2000">
              <a:solidFill>
                <a:srgbClr val="0000FF"/>
              </a:solidFill>
            </a:endParaRPr>
          </a:p>
        </p:txBody>
      </p:sp>
      <p:pic>
        <p:nvPicPr>
          <p:cNvPr id="393" name="Google Shape;393;p60"/>
          <p:cNvPicPr preferRelativeResize="0"/>
          <p:nvPr/>
        </p:nvPicPr>
        <p:blipFill>
          <a:blip r:embed="rId3">
            <a:alphaModFix/>
          </a:blip>
          <a:stretch>
            <a:fillRect/>
          </a:stretch>
        </p:blipFill>
        <p:spPr>
          <a:xfrm>
            <a:off x="5159200" y="764000"/>
            <a:ext cx="3313075" cy="2425175"/>
          </a:xfrm>
          <a:prstGeom prst="rect">
            <a:avLst/>
          </a:prstGeom>
          <a:noFill/>
          <a:ln>
            <a:noFill/>
          </a:ln>
        </p:spPr>
      </p:pic>
      <p:pic>
        <p:nvPicPr>
          <p:cNvPr id="394" name="Google Shape;394;p60"/>
          <p:cNvPicPr preferRelativeResize="0"/>
          <p:nvPr/>
        </p:nvPicPr>
        <p:blipFill>
          <a:blip r:embed="rId4">
            <a:alphaModFix/>
          </a:blip>
          <a:stretch>
            <a:fillRect/>
          </a:stretch>
        </p:blipFill>
        <p:spPr>
          <a:xfrm>
            <a:off x="5382225" y="3189175"/>
            <a:ext cx="2867025" cy="1590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61"/>
          <p:cNvSpPr txBox="1"/>
          <p:nvPr>
            <p:ph type="title"/>
          </p:nvPr>
        </p:nvSpPr>
        <p:spPr>
          <a:xfrm>
            <a:off x="342100" y="126450"/>
            <a:ext cx="857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Soft</a:t>
            </a:r>
            <a:r>
              <a:rPr lang="it"/>
              <a:t> Margin SVM: tolerate the margin violation</a:t>
            </a:r>
            <a:endParaRPr/>
          </a:p>
          <a:p>
            <a:pPr indent="0" lvl="0" marL="0" rtl="0" algn="l">
              <a:spcBef>
                <a:spcPts val="0"/>
              </a:spcBef>
              <a:spcAft>
                <a:spcPts val="0"/>
              </a:spcAft>
              <a:buNone/>
            </a:pPr>
            <a:r>
              <a:t/>
            </a:r>
            <a:endParaRPr sz="1400"/>
          </a:p>
        </p:txBody>
      </p:sp>
      <p:sp>
        <p:nvSpPr>
          <p:cNvPr id="400" name="Google Shape;400;p61"/>
          <p:cNvSpPr txBox="1"/>
          <p:nvPr/>
        </p:nvSpPr>
        <p:spPr>
          <a:xfrm>
            <a:off x="436675" y="888350"/>
            <a:ext cx="8171400" cy="6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401" name="Google Shape;401;p61"/>
          <p:cNvSpPr txBox="1"/>
          <p:nvPr/>
        </p:nvSpPr>
        <p:spPr>
          <a:xfrm>
            <a:off x="342100" y="812150"/>
            <a:ext cx="4690500" cy="11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In the example, only 1 yellow sample is guilty to be very close the blue samples!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If we apply HARD margin, the street would be soooo narrow and it would be not a good separation hyperplane.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What to do? We must admit and tolerate some errors in order to have a biggest margin.</a:t>
            </a:r>
            <a:endParaRPr/>
          </a:p>
          <a:p>
            <a:pPr indent="0" lvl="0" marL="0" rtl="0" algn="l">
              <a:spcBef>
                <a:spcPts val="0"/>
              </a:spcBef>
              <a:spcAft>
                <a:spcPts val="0"/>
              </a:spcAft>
              <a:buNone/>
            </a:pPr>
            <a:r>
              <a:t/>
            </a:r>
            <a:endParaRPr/>
          </a:p>
          <a:p>
            <a:pPr indent="0" lvl="0" marL="0" rtl="0" algn="l">
              <a:spcBef>
                <a:spcPts val="0"/>
              </a:spcBef>
              <a:spcAft>
                <a:spcPts val="0"/>
              </a:spcAft>
              <a:buNone/>
            </a:pPr>
            <a:r>
              <a:rPr b="1" lang="it" sz="2000">
                <a:latin typeface="Impact"/>
                <a:ea typeface="Impact"/>
                <a:cs typeface="Impact"/>
                <a:sym typeface="Impact"/>
              </a:rPr>
              <a:t>In </a:t>
            </a:r>
            <a:r>
              <a:rPr b="1" lang="it" sz="2000" u="sng">
                <a:latin typeface="Impact"/>
                <a:ea typeface="Impact"/>
                <a:cs typeface="Impact"/>
                <a:sym typeface="Impact"/>
              </a:rPr>
              <a:t>SOFT</a:t>
            </a:r>
            <a:r>
              <a:rPr b="1" lang="it" sz="2000">
                <a:latin typeface="Impact"/>
                <a:ea typeface="Impact"/>
                <a:cs typeface="Impact"/>
                <a:sym typeface="Impact"/>
              </a:rPr>
              <a:t> MARGIN classifier we are more tolerant and we admit some margin violations. </a:t>
            </a:r>
            <a:endParaRPr b="1" sz="2000">
              <a:latin typeface="Impact"/>
              <a:ea typeface="Impact"/>
              <a:cs typeface="Impact"/>
              <a:sym typeface="Impact"/>
            </a:endParaRPr>
          </a:p>
          <a:p>
            <a:pPr indent="0" lvl="0" marL="0" rtl="0" algn="l">
              <a:spcBef>
                <a:spcPts val="0"/>
              </a:spcBef>
              <a:spcAft>
                <a:spcPts val="0"/>
              </a:spcAft>
              <a:buNone/>
            </a:pPr>
            <a:r>
              <a:rPr b="1" lang="it" sz="2000">
                <a:latin typeface="Impact"/>
                <a:ea typeface="Impact"/>
                <a:cs typeface="Impact"/>
                <a:sym typeface="Impact"/>
              </a:rPr>
              <a:t>The </a:t>
            </a:r>
            <a:r>
              <a:rPr b="1" lang="it" sz="2000">
                <a:solidFill>
                  <a:srgbClr val="0000FF"/>
                </a:solidFill>
                <a:latin typeface="Impact"/>
                <a:ea typeface="Impact"/>
                <a:cs typeface="Impact"/>
                <a:sym typeface="Impact"/>
              </a:rPr>
              <a:t>objective</a:t>
            </a:r>
            <a:r>
              <a:rPr b="1" lang="it" sz="2000">
                <a:latin typeface="Impact"/>
                <a:ea typeface="Impact"/>
                <a:cs typeface="Impact"/>
                <a:sym typeface="Impact"/>
              </a:rPr>
              <a:t> is to find  a </a:t>
            </a:r>
            <a:r>
              <a:rPr b="1" lang="it" sz="2000">
                <a:solidFill>
                  <a:srgbClr val="0000FF"/>
                </a:solidFill>
                <a:latin typeface="Impact"/>
                <a:ea typeface="Impact"/>
                <a:cs typeface="Impact"/>
                <a:sym typeface="Impact"/>
              </a:rPr>
              <a:t>good balance between keeping the street as large as possible and limiting margin violations	</a:t>
            </a:r>
            <a:r>
              <a:rPr b="1" lang="it" sz="2000">
                <a:latin typeface="Impact"/>
                <a:ea typeface="Impact"/>
                <a:cs typeface="Impact"/>
                <a:sym typeface="Impact"/>
              </a:rPr>
              <a:t>	 	 	 		</a:t>
            </a:r>
            <a:endParaRPr b="1" sz="2000">
              <a:latin typeface="Impact"/>
              <a:ea typeface="Impact"/>
              <a:cs typeface="Impact"/>
              <a:sym typeface="Impact"/>
            </a:endParaRPr>
          </a:p>
          <a:p>
            <a:pPr indent="0" lvl="0" marL="0" rtl="0" algn="l">
              <a:spcBef>
                <a:spcPts val="0"/>
              </a:spcBef>
              <a:spcAft>
                <a:spcPts val="0"/>
              </a:spcAft>
              <a:buClr>
                <a:schemeClr val="dk1"/>
              </a:buClr>
              <a:buSzPts val="1100"/>
              <a:buFont typeface="Arial"/>
              <a:buNone/>
            </a:pPr>
            <a:r>
              <a:rPr b="1" lang="it" sz="2000">
                <a:latin typeface="Impact"/>
                <a:ea typeface="Impact"/>
                <a:cs typeface="Impact"/>
                <a:sym typeface="Impact"/>
              </a:rPr>
              <a:t>			</a:t>
            </a:r>
            <a:endParaRPr b="1" sz="2000">
              <a:latin typeface="Impact"/>
              <a:ea typeface="Impact"/>
              <a:cs typeface="Impact"/>
              <a:sym typeface="Impact"/>
            </a:endParaRPr>
          </a:p>
          <a:p>
            <a:pPr indent="0" lvl="0" marL="0" rtl="0" algn="l">
              <a:spcBef>
                <a:spcPts val="0"/>
              </a:spcBef>
              <a:spcAft>
                <a:spcPts val="0"/>
              </a:spcAft>
              <a:buClr>
                <a:schemeClr val="dk1"/>
              </a:buClr>
              <a:buSzPts val="1100"/>
              <a:buFont typeface="Arial"/>
              <a:buNone/>
            </a:pPr>
            <a:r>
              <a:rPr b="1" lang="it" sz="2000">
                <a:latin typeface="Impact"/>
                <a:ea typeface="Impact"/>
                <a:cs typeface="Impact"/>
                <a:sym typeface="Impact"/>
              </a:rPr>
              <a:t>				</a:t>
            </a:r>
            <a:endParaRPr b="1" sz="2000">
              <a:latin typeface="Impact"/>
              <a:ea typeface="Impact"/>
              <a:cs typeface="Impact"/>
              <a:sym typeface="Impact"/>
            </a:endParaRPr>
          </a:p>
          <a:p>
            <a:pPr indent="0" lvl="0" marL="0" rtl="0" algn="l">
              <a:spcBef>
                <a:spcPts val="0"/>
              </a:spcBef>
              <a:spcAft>
                <a:spcPts val="0"/>
              </a:spcAft>
              <a:buClr>
                <a:schemeClr val="dk1"/>
              </a:buClr>
              <a:buSzPts val="1100"/>
              <a:buFont typeface="Arial"/>
              <a:buNone/>
            </a:pPr>
            <a:r>
              <a:rPr b="1" lang="it" sz="2000">
                <a:latin typeface="Impact"/>
                <a:ea typeface="Impact"/>
                <a:cs typeface="Impact"/>
                <a:sym typeface="Impact"/>
              </a:rPr>
              <a:t>					</a:t>
            </a:r>
            <a:endParaRPr b="1" sz="2000">
              <a:latin typeface="Impact"/>
              <a:ea typeface="Impact"/>
              <a:cs typeface="Impact"/>
              <a:sym typeface="Impact"/>
            </a:endParaRPr>
          </a:p>
          <a:p>
            <a:pPr indent="0" lvl="0" marL="0" rtl="0" algn="l">
              <a:spcBef>
                <a:spcPts val="0"/>
              </a:spcBef>
              <a:spcAft>
                <a:spcPts val="0"/>
              </a:spcAft>
              <a:buClr>
                <a:schemeClr val="dk1"/>
              </a:buClr>
              <a:buSzPts val="1100"/>
              <a:buFont typeface="Arial"/>
              <a:buNone/>
            </a:pPr>
            <a:r>
              <a:rPr b="1" lang="it" sz="2000">
                <a:latin typeface="Impact"/>
                <a:ea typeface="Impact"/>
                <a:cs typeface="Impact"/>
                <a:sym typeface="Impact"/>
              </a:rPr>
              <a:t>				</a:t>
            </a:r>
            <a:endParaRPr b="1" sz="2000">
              <a:latin typeface="Impact"/>
              <a:ea typeface="Impact"/>
              <a:cs typeface="Impact"/>
              <a:sym typeface="Impact"/>
            </a:endParaRPr>
          </a:p>
          <a:p>
            <a:pPr indent="0" lvl="0" marL="0" rtl="0" algn="l">
              <a:spcBef>
                <a:spcPts val="0"/>
              </a:spcBef>
              <a:spcAft>
                <a:spcPts val="0"/>
              </a:spcAft>
              <a:buClr>
                <a:schemeClr val="dk1"/>
              </a:buClr>
              <a:buSzPts val="1100"/>
              <a:buFont typeface="Arial"/>
              <a:buNone/>
            </a:pPr>
            <a:r>
              <a:rPr b="1" lang="it" sz="2000">
                <a:latin typeface="Impact"/>
                <a:ea typeface="Impact"/>
                <a:cs typeface="Impact"/>
                <a:sym typeface="Impact"/>
              </a:rPr>
              <a:t>			</a:t>
            </a:r>
            <a:endParaRPr b="1" sz="2000">
              <a:latin typeface="Impact"/>
              <a:ea typeface="Impact"/>
              <a:cs typeface="Impact"/>
              <a:sym typeface="Impact"/>
            </a:endParaRPr>
          </a:p>
          <a:p>
            <a:pPr indent="0" lvl="0" marL="0" rtl="0" algn="l">
              <a:spcBef>
                <a:spcPts val="0"/>
              </a:spcBef>
              <a:spcAft>
                <a:spcPts val="0"/>
              </a:spcAft>
              <a:buNone/>
            </a:pPr>
            <a:r>
              <a:rPr b="1" lang="it" sz="2000">
                <a:latin typeface="Impact"/>
                <a:ea typeface="Impact"/>
                <a:cs typeface="Impact"/>
                <a:sym typeface="Impact"/>
              </a:rPr>
              <a:t>			 	 	 		</a:t>
            </a:r>
            <a:endParaRPr b="1" sz="2000">
              <a:latin typeface="Impact"/>
              <a:ea typeface="Impact"/>
              <a:cs typeface="Impact"/>
              <a:sym typeface="Impact"/>
            </a:endParaRPr>
          </a:p>
          <a:p>
            <a:pPr indent="0" lvl="0" marL="0" rtl="0" algn="l">
              <a:spcBef>
                <a:spcPts val="0"/>
              </a:spcBef>
              <a:spcAft>
                <a:spcPts val="0"/>
              </a:spcAft>
              <a:buClr>
                <a:schemeClr val="dk1"/>
              </a:buClr>
              <a:buSzPts val="1100"/>
              <a:buFont typeface="Arial"/>
              <a:buNone/>
            </a:pPr>
            <a:r>
              <a:rPr b="1" lang="it" sz="2000">
                <a:latin typeface="Impact"/>
                <a:ea typeface="Impact"/>
                <a:cs typeface="Impact"/>
                <a:sym typeface="Impact"/>
              </a:rPr>
              <a:t>			</a:t>
            </a:r>
            <a:endParaRPr b="1" sz="2000">
              <a:latin typeface="Impact"/>
              <a:ea typeface="Impact"/>
              <a:cs typeface="Impact"/>
              <a:sym typeface="Impact"/>
            </a:endParaRPr>
          </a:p>
          <a:p>
            <a:pPr indent="0" lvl="0" marL="0" rtl="0" algn="l">
              <a:spcBef>
                <a:spcPts val="0"/>
              </a:spcBef>
              <a:spcAft>
                <a:spcPts val="0"/>
              </a:spcAft>
              <a:buClr>
                <a:schemeClr val="dk1"/>
              </a:buClr>
              <a:buSzPts val="1100"/>
              <a:buFont typeface="Arial"/>
              <a:buNone/>
            </a:pPr>
            <a:r>
              <a:rPr b="1" lang="it" sz="2000">
                <a:latin typeface="Impact"/>
                <a:ea typeface="Impact"/>
                <a:cs typeface="Impact"/>
                <a:sym typeface="Impact"/>
              </a:rPr>
              <a:t>				</a:t>
            </a:r>
            <a:endParaRPr b="1" sz="2000">
              <a:latin typeface="Impact"/>
              <a:ea typeface="Impact"/>
              <a:cs typeface="Impact"/>
              <a:sym typeface="Impact"/>
            </a:endParaRPr>
          </a:p>
          <a:p>
            <a:pPr indent="0" lvl="0" marL="0" rtl="0" algn="l">
              <a:spcBef>
                <a:spcPts val="0"/>
              </a:spcBef>
              <a:spcAft>
                <a:spcPts val="0"/>
              </a:spcAft>
              <a:buClr>
                <a:schemeClr val="dk1"/>
              </a:buClr>
              <a:buSzPts val="1100"/>
              <a:buFont typeface="Arial"/>
              <a:buNone/>
            </a:pPr>
            <a:r>
              <a:rPr b="1" lang="it" sz="2000">
                <a:latin typeface="Impact"/>
                <a:ea typeface="Impact"/>
                <a:cs typeface="Impact"/>
                <a:sym typeface="Impact"/>
              </a:rPr>
              <a:t>					</a:t>
            </a:r>
            <a:endParaRPr b="1" sz="2000">
              <a:latin typeface="Impact"/>
              <a:ea typeface="Impact"/>
              <a:cs typeface="Impact"/>
              <a:sym typeface="Impact"/>
            </a:endParaRPr>
          </a:p>
          <a:p>
            <a:pPr indent="0" lvl="0" marL="0" rtl="0" algn="l">
              <a:spcBef>
                <a:spcPts val="0"/>
              </a:spcBef>
              <a:spcAft>
                <a:spcPts val="0"/>
              </a:spcAft>
              <a:buClr>
                <a:schemeClr val="dk1"/>
              </a:buClr>
              <a:buSzPts val="1100"/>
              <a:buFont typeface="Arial"/>
              <a:buNone/>
            </a:pPr>
            <a:r>
              <a:rPr b="1" lang="it" sz="2000">
                <a:latin typeface="Impact"/>
                <a:ea typeface="Impact"/>
                <a:cs typeface="Impact"/>
                <a:sym typeface="Impact"/>
              </a:rPr>
              <a:t>				</a:t>
            </a:r>
            <a:endParaRPr b="1" sz="2000">
              <a:latin typeface="Impact"/>
              <a:ea typeface="Impact"/>
              <a:cs typeface="Impact"/>
              <a:sym typeface="Impact"/>
            </a:endParaRPr>
          </a:p>
          <a:p>
            <a:pPr indent="0" lvl="0" marL="0" rtl="0" algn="l">
              <a:spcBef>
                <a:spcPts val="0"/>
              </a:spcBef>
              <a:spcAft>
                <a:spcPts val="0"/>
              </a:spcAft>
              <a:buClr>
                <a:schemeClr val="dk1"/>
              </a:buClr>
              <a:buSzPts val="1100"/>
              <a:buFont typeface="Arial"/>
              <a:buNone/>
            </a:pPr>
            <a:r>
              <a:rPr b="1" lang="it" sz="2000">
                <a:latin typeface="Impact"/>
                <a:ea typeface="Impact"/>
                <a:cs typeface="Impact"/>
                <a:sym typeface="Impact"/>
              </a:rPr>
              <a:t>			</a:t>
            </a:r>
            <a:endParaRPr b="1" sz="2000">
              <a:latin typeface="Impact"/>
              <a:ea typeface="Impact"/>
              <a:cs typeface="Impact"/>
              <a:sym typeface="Impact"/>
            </a:endParaRPr>
          </a:p>
          <a:p>
            <a:pPr indent="0" lvl="0" marL="0" rtl="0" algn="l">
              <a:spcBef>
                <a:spcPts val="0"/>
              </a:spcBef>
              <a:spcAft>
                <a:spcPts val="0"/>
              </a:spcAft>
              <a:buClr>
                <a:schemeClr val="dk1"/>
              </a:buClr>
              <a:buSzPts val="1100"/>
              <a:buFont typeface="Arial"/>
              <a:buNone/>
            </a:pPr>
            <a:r>
              <a:rPr b="1" lang="it" sz="2000">
                <a:latin typeface="Impact"/>
                <a:ea typeface="Impact"/>
                <a:cs typeface="Impact"/>
                <a:sym typeface="Impact"/>
              </a:rPr>
              <a:t>		</a:t>
            </a:r>
            <a:endParaRPr b="1" sz="2000">
              <a:latin typeface="Impact"/>
              <a:ea typeface="Impact"/>
              <a:cs typeface="Impact"/>
              <a:sym typeface="Impact"/>
            </a:endParaRPr>
          </a:p>
          <a:p>
            <a:pPr indent="0" lvl="0" marL="0" rtl="0" algn="l">
              <a:spcBef>
                <a:spcPts val="0"/>
              </a:spcBef>
              <a:spcAft>
                <a:spcPts val="0"/>
              </a:spcAft>
              <a:buNone/>
            </a:pPr>
            <a:r>
              <a:t/>
            </a:r>
            <a:endParaRPr b="1" sz="2000">
              <a:latin typeface="Impact"/>
              <a:ea typeface="Impact"/>
              <a:cs typeface="Impact"/>
              <a:sym typeface="Impact"/>
            </a:endParaRPr>
          </a:p>
        </p:txBody>
      </p:sp>
      <p:pic>
        <p:nvPicPr>
          <p:cNvPr id="402" name="Google Shape;402;p61"/>
          <p:cNvPicPr preferRelativeResize="0"/>
          <p:nvPr/>
        </p:nvPicPr>
        <p:blipFill>
          <a:blip r:embed="rId3">
            <a:alphaModFix/>
          </a:blip>
          <a:stretch>
            <a:fillRect/>
          </a:stretch>
        </p:blipFill>
        <p:spPr>
          <a:xfrm>
            <a:off x="4949300" y="883925"/>
            <a:ext cx="4102751" cy="1912050"/>
          </a:xfrm>
          <a:prstGeom prst="rect">
            <a:avLst/>
          </a:prstGeom>
          <a:noFill/>
          <a:ln>
            <a:noFill/>
          </a:ln>
        </p:spPr>
      </p:pic>
      <p:pic>
        <p:nvPicPr>
          <p:cNvPr id="403" name="Google Shape;403;p61"/>
          <p:cNvPicPr preferRelativeResize="0"/>
          <p:nvPr/>
        </p:nvPicPr>
        <p:blipFill>
          <a:blip r:embed="rId4">
            <a:alphaModFix/>
          </a:blip>
          <a:stretch>
            <a:fillRect/>
          </a:stretch>
        </p:blipFill>
        <p:spPr>
          <a:xfrm>
            <a:off x="5057575" y="2765550"/>
            <a:ext cx="3886199" cy="2109956"/>
          </a:xfrm>
          <a:prstGeom prst="rect">
            <a:avLst/>
          </a:prstGeom>
          <a:noFill/>
          <a:ln>
            <a:noFill/>
          </a:ln>
        </p:spPr>
      </p:pic>
      <p:cxnSp>
        <p:nvCxnSpPr>
          <p:cNvPr id="404" name="Google Shape;404;p61"/>
          <p:cNvCxnSpPr/>
          <p:nvPr/>
        </p:nvCxnSpPr>
        <p:spPr>
          <a:xfrm>
            <a:off x="5827525" y="2976350"/>
            <a:ext cx="2913900" cy="1439100"/>
          </a:xfrm>
          <a:prstGeom prst="straightConnector1">
            <a:avLst/>
          </a:prstGeom>
          <a:noFill/>
          <a:ln cap="flat" cmpd="sng" w="19050">
            <a:solidFill>
              <a:schemeClr val="dk2"/>
            </a:solidFill>
            <a:prstDash val="dash"/>
            <a:round/>
            <a:headEnd len="med" w="med" type="none"/>
            <a:tailEnd len="med" w="med" type="none"/>
          </a:ln>
        </p:spPr>
      </p:cxnSp>
      <p:cxnSp>
        <p:nvCxnSpPr>
          <p:cNvPr id="405" name="Google Shape;405;p61"/>
          <p:cNvCxnSpPr/>
          <p:nvPr/>
        </p:nvCxnSpPr>
        <p:spPr>
          <a:xfrm>
            <a:off x="5498825" y="3749200"/>
            <a:ext cx="1608000" cy="772800"/>
          </a:xfrm>
          <a:prstGeom prst="straightConnector1">
            <a:avLst/>
          </a:prstGeom>
          <a:noFill/>
          <a:ln cap="flat" cmpd="sng" w="19050">
            <a:solidFill>
              <a:schemeClr val="dk2"/>
            </a:solidFill>
            <a:prstDash val="dash"/>
            <a:round/>
            <a:headEnd len="med" w="med" type="none"/>
            <a:tailEnd len="med" w="med" type="none"/>
          </a:ln>
        </p:spPr>
      </p:cxnSp>
      <p:cxnSp>
        <p:nvCxnSpPr>
          <p:cNvPr id="406" name="Google Shape;406;p61"/>
          <p:cNvCxnSpPr/>
          <p:nvPr/>
        </p:nvCxnSpPr>
        <p:spPr>
          <a:xfrm>
            <a:off x="5455800" y="3235350"/>
            <a:ext cx="2512500" cy="13224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62"/>
          <p:cNvSpPr txBox="1"/>
          <p:nvPr>
            <p:ph type="title"/>
          </p:nvPr>
        </p:nvSpPr>
        <p:spPr>
          <a:xfrm>
            <a:off x="342100" y="126450"/>
            <a:ext cx="857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What is a Support Vector Machine Classifier?</a:t>
            </a:r>
            <a:endParaRPr/>
          </a:p>
          <a:p>
            <a:pPr indent="0" lvl="0" marL="0" rtl="0" algn="l">
              <a:spcBef>
                <a:spcPts val="0"/>
              </a:spcBef>
              <a:spcAft>
                <a:spcPts val="0"/>
              </a:spcAft>
              <a:buNone/>
            </a:pPr>
            <a:r>
              <a:rPr lang="it"/>
              <a:t>What is Hard and Sorf Margin?</a:t>
            </a:r>
            <a:endParaRPr/>
          </a:p>
          <a:p>
            <a:pPr indent="0" lvl="0" marL="0" rtl="0" algn="l">
              <a:spcBef>
                <a:spcPts val="0"/>
              </a:spcBef>
              <a:spcAft>
                <a:spcPts val="0"/>
              </a:spcAft>
              <a:buNone/>
            </a:pPr>
            <a:r>
              <a:t/>
            </a:r>
            <a:endParaRPr sz="1400"/>
          </a:p>
        </p:txBody>
      </p:sp>
      <p:sp>
        <p:nvSpPr>
          <p:cNvPr id="412" name="Google Shape;412;p62"/>
          <p:cNvSpPr txBox="1"/>
          <p:nvPr/>
        </p:nvSpPr>
        <p:spPr>
          <a:xfrm>
            <a:off x="436675" y="888350"/>
            <a:ext cx="8171400" cy="6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413" name="Google Shape;413;p62"/>
          <p:cNvSpPr txBox="1"/>
          <p:nvPr/>
        </p:nvSpPr>
        <p:spPr>
          <a:xfrm>
            <a:off x="342100" y="1193150"/>
            <a:ext cx="5183400" cy="36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600"/>
              <a:t>Also called “Large Margin Classifier”, it is a classifier that tries to separate as well as possible the classes making the biggest margin among them. Like a street, the middle is the decision boundary and the sides are the margins.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it" sz="1600"/>
              <a:t>In Hard Margin we don’t admit margin violations (samples in the street, invading the street) and the model penalizes heavily this violation and having the “street” as large as possible.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it" sz="1600"/>
              <a:t>In Soft Margin, the model admits violations of samples to be in the street, it is more tolerant. The objective is to find have the “street” as large as possible, limiting margin violations.</a:t>
            </a:r>
            <a:endParaRPr sz="1600"/>
          </a:p>
        </p:txBody>
      </p:sp>
      <p:pic>
        <p:nvPicPr>
          <p:cNvPr id="414" name="Google Shape;414;p62"/>
          <p:cNvPicPr preferRelativeResize="0"/>
          <p:nvPr/>
        </p:nvPicPr>
        <p:blipFill>
          <a:blip r:embed="rId3">
            <a:alphaModFix/>
          </a:blip>
          <a:stretch>
            <a:fillRect/>
          </a:stretch>
        </p:blipFill>
        <p:spPr>
          <a:xfrm>
            <a:off x="8267500" y="85500"/>
            <a:ext cx="761676" cy="761676"/>
          </a:xfrm>
          <a:prstGeom prst="rect">
            <a:avLst/>
          </a:prstGeom>
          <a:noFill/>
          <a:ln>
            <a:noFill/>
          </a:ln>
        </p:spPr>
      </p:pic>
      <p:pic>
        <p:nvPicPr>
          <p:cNvPr id="415" name="Google Shape;415;p62"/>
          <p:cNvPicPr preferRelativeResize="0"/>
          <p:nvPr/>
        </p:nvPicPr>
        <p:blipFill>
          <a:blip r:embed="rId4">
            <a:alphaModFix/>
          </a:blip>
          <a:stretch>
            <a:fillRect/>
          </a:stretch>
        </p:blipFill>
        <p:spPr>
          <a:xfrm>
            <a:off x="5648750" y="1857050"/>
            <a:ext cx="3172475" cy="1760150"/>
          </a:xfrm>
          <a:prstGeom prst="rect">
            <a:avLst/>
          </a:prstGeom>
          <a:noFill/>
          <a:ln>
            <a:noFill/>
          </a:ln>
        </p:spPr>
      </p:pic>
      <p:pic>
        <p:nvPicPr>
          <p:cNvPr id="416" name="Google Shape;416;p62"/>
          <p:cNvPicPr preferRelativeResize="0"/>
          <p:nvPr/>
        </p:nvPicPr>
        <p:blipFill rotWithShape="1">
          <a:blip r:embed="rId5">
            <a:alphaModFix/>
          </a:blip>
          <a:srcRect b="0" l="0" r="49155" t="67146"/>
          <a:stretch/>
        </p:blipFill>
        <p:spPr>
          <a:xfrm>
            <a:off x="8217313" y="944000"/>
            <a:ext cx="862051" cy="572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63"/>
          <p:cNvSpPr txBox="1"/>
          <p:nvPr>
            <p:ph type="title"/>
          </p:nvPr>
        </p:nvSpPr>
        <p:spPr>
          <a:xfrm>
            <a:off x="342100" y="126450"/>
            <a:ext cx="68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Intuition about Support Vectors</a:t>
            </a:r>
            <a:endParaRPr/>
          </a:p>
          <a:p>
            <a:pPr indent="0" lvl="0" marL="0" rtl="0" algn="l">
              <a:spcBef>
                <a:spcPts val="0"/>
              </a:spcBef>
              <a:spcAft>
                <a:spcPts val="0"/>
              </a:spcAft>
              <a:buNone/>
            </a:pPr>
            <a:r>
              <a:t/>
            </a:r>
            <a:endParaRPr sz="1400"/>
          </a:p>
        </p:txBody>
      </p:sp>
      <p:sp>
        <p:nvSpPr>
          <p:cNvPr id="422" name="Google Shape;422;p63"/>
          <p:cNvSpPr txBox="1"/>
          <p:nvPr/>
        </p:nvSpPr>
        <p:spPr>
          <a:xfrm>
            <a:off x="436675" y="888350"/>
            <a:ext cx="8171400" cy="6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423" name="Google Shape;423;p63"/>
          <p:cNvSpPr txBox="1"/>
          <p:nvPr/>
        </p:nvSpPr>
        <p:spPr>
          <a:xfrm>
            <a:off x="381975" y="3856775"/>
            <a:ext cx="8519100" cy="7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This is a picture depicting the </a:t>
            </a:r>
            <a:r>
              <a:rPr b="1" lang="it"/>
              <a:t>same situation in 2d and 3d plots. </a:t>
            </a:r>
            <a:r>
              <a:rPr lang="it"/>
              <a:t>Since the goal is maximizing the margins, the SVM classifier algorithm tries to “lay down” the hyperplane as much as he can until touching the support vectors.</a:t>
            </a:r>
            <a:r>
              <a:rPr lang="it"/>
              <a:t> </a:t>
            </a:r>
            <a:endParaRPr/>
          </a:p>
        </p:txBody>
      </p:sp>
      <p:pic>
        <p:nvPicPr>
          <p:cNvPr id="424" name="Google Shape;424;p63"/>
          <p:cNvPicPr preferRelativeResize="0"/>
          <p:nvPr/>
        </p:nvPicPr>
        <p:blipFill>
          <a:blip r:embed="rId3">
            <a:alphaModFix/>
          </a:blip>
          <a:stretch>
            <a:fillRect/>
          </a:stretch>
        </p:blipFill>
        <p:spPr>
          <a:xfrm>
            <a:off x="3858000" y="824838"/>
            <a:ext cx="5086500" cy="2753850"/>
          </a:xfrm>
          <a:prstGeom prst="rect">
            <a:avLst/>
          </a:prstGeom>
          <a:noFill/>
          <a:ln>
            <a:noFill/>
          </a:ln>
        </p:spPr>
      </p:pic>
      <p:pic>
        <p:nvPicPr>
          <p:cNvPr id="425" name="Google Shape;425;p63"/>
          <p:cNvPicPr preferRelativeResize="0"/>
          <p:nvPr/>
        </p:nvPicPr>
        <p:blipFill>
          <a:blip r:embed="rId4">
            <a:alphaModFix/>
          </a:blip>
          <a:stretch>
            <a:fillRect/>
          </a:stretch>
        </p:blipFill>
        <p:spPr>
          <a:xfrm>
            <a:off x="250125" y="1463137"/>
            <a:ext cx="3471724" cy="1637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8"/>
          <p:cNvSpPr txBox="1"/>
          <p:nvPr>
            <p:ph type="title"/>
          </p:nvPr>
        </p:nvSpPr>
        <p:spPr>
          <a:xfrm>
            <a:off x="342100" y="126450"/>
            <a:ext cx="624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Samples Linearly Separable and not</a:t>
            </a:r>
            <a:endParaRPr/>
          </a:p>
          <a:p>
            <a:pPr indent="0" lvl="0" marL="0" rtl="0" algn="l">
              <a:spcBef>
                <a:spcPts val="0"/>
              </a:spcBef>
              <a:spcAft>
                <a:spcPts val="0"/>
              </a:spcAft>
              <a:buNone/>
            </a:pPr>
            <a:r>
              <a:t/>
            </a:r>
            <a:endParaRPr sz="1400"/>
          </a:p>
        </p:txBody>
      </p:sp>
      <p:sp>
        <p:nvSpPr>
          <p:cNvPr id="130" name="Google Shape;130;p28"/>
          <p:cNvSpPr txBox="1"/>
          <p:nvPr/>
        </p:nvSpPr>
        <p:spPr>
          <a:xfrm>
            <a:off x="436675" y="888350"/>
            <a:ext cx="81714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When you can use a line (or hyperplane) to separate data in Linear Separation. In </a:t>
            </a:r>
            <a:r>
              <a:rPr lang="it"/>
              <a:t>nonlinear</a:t>
            </a:r>
            <a:r>
              <a:rPr lang="it"/>
              <a:t>, not.</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pic>
        <p:nvPicPr>
          <p:cNvPr id="131" name="Google Shape;131;p28"/>
          <p:cNvPicPr preferRelativeResize="0"/>
          <p:nvPr/>
        </p:nvPicPr>
        <p:blipFill>
          <a:blip r:embed="rId3">
            <a:alphaModFix/>
          </a:blip>
          <a:stretch>
            <a:fillRect/>
          </a:stretch>
        </p:blipFill>
        <p:spPr>
          <a:xfrm>
            <a:off x="1307225" y="1510750"/>
            <a:ext cx="6430301" cy="307582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64"/>
          <p:cNvSpPr txBox="1"/>
          <p:nvPr>
            <p:ph type="title"/>
          </p:nvPr>
        </p:nvSpPr>
        <p:spPr>
          <a:xfrm>
            <a:off x="342100" y="126450"/>
            <a:ext cx="68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Intuition about Support Vectors</a:t>
            </a:r>
            <a:endParaRPr/>
          </a:p>
          <a:p>
            <a:pPr indent="0" lvl="0" marL="0" rtl="0" algn="l">
              <a:spcBef>
                <a:spcPts val="0"/>
              </a:spcBef>
              <a:spcAft>
                <a:spcPts val="0"/>
              </a:spcAft>
              <a:buNone/>
            </a:pPr>
            <a:r>
              <a:t/>
            </a:r>
            <a:endParaRPr sz="1400"/>
          </a:p>
        </p:txBody>
      </p:sp>
      <p:sp>
        <p:nvSpPr>
          <p:cNvPr id="431" name="Google Shape;431;p64"/>
          <p:cNvSpPr txBox="1"/>
          <p:nvPr/>
        </p:nvSpPr>
        <p:spPr>
          <a:xfrm>
            <a:off x="436675" y="888350"/>
            <a:ext cx="8171400" cy="6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432" name="Google Shape;432;p64"/>
          <p:cNvSpPr txBox="1"/>
          <p:nvPr/>
        </p:nvSpPr>
        <p:spPr>
          <a:xfrm>
            <a:off x="381975" y="3475775"/>
            <a:ext cx="8519100" cy="7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2000"/>
              <a:t>On the right you see the plane (blue) </a:t>
            </a:r>
            <a:r>
              <a:rPr b="1" lang="it" sz="2000"/>
              <a:t>leaning </a:t>
            </a:r>
            <a:r>
              <a:rPr lang="it" sz="2000"/>
              <a:t>(appoggiarsi, apoyarse) to the support vectors. It is like the support vectors are sustaining (sostenendo, sostener) the hyperplane. </a:t>
            </a:r>
            <a:endParaRPr sz="2000"/>
          </a:p>
          <a:p>
            <a:pPr indent="0" lvl="0" marL="0" rtl="0" algn="l">
              <a:spcBef>
                <a:spcPts val="0"/>
              </a:spcBef>
              <a:spcAft>
                <a:spcPts val="0"/>
              </a:spcAft>
              <a:buNone/>
            </a:pPr>
            <a:r>
              <a:rPr lang="it" sz="2000">
                <a:latin typeface="Impact"/>
                <a:ea typeface="Impact"/>
                <a:cs typeface="Impact"/>
                <a:sym typeface="Impact"/>
              </a:rPr>
              <a:t>This is why they are called </a:t>
            </a:r>
            <a:r>
              <a:rPr b="1" lang="it" sz="2000">
                <a:latin typeface="Impact"/>
                <a:ea typeface="Impact"/>
                <a:cs typeface="Impact"/>
                <a:sym typeface="Impact"/>
              </a:rPr>
              <a:t>support vectors.</a:t>
            </a:r>
            <a:endParaRPr b="1" sz="2000">
              <a:latin typeface="Impact"/>
              <a:ea typeface="Impact"/>
              <a:cs typeface="Impact"/>
              <a:sym typeface="Impact"/>
            </a:endParaRPr>
          </a:p>
        </p:txBody>
      </p:sp>
      <p:pic>
        <p:nvPicPr>
          <p:cNvPr id="433" name="Google Shape;433;p64"/>
          <p:cNvPicPr preferRelativeResize="0"/>
          <p:nvPr/>
        </p:nvPicPr>
        <p:blipFill>
          <a:blip r:embed="rId3">
            <a:alphaModFix/>
          </a:blip>
          <a:stretch>
            <a:fillRect/>
          </a:stretch>
        </p:blipFill>
        <p:spPr>
          <a:xfrm>
            <a:off x="250125" y="1463137"/>
            <a:ext cx="3471724" cy="1637150"/>
          </a:xfrm>
          <a:prstGeom prst="rect">
            <a:avLst/>
          </a:prstGeom>
          <a:noFill/>
          <a:ln>
            <a:noFill/>
          </a:ln>
        </p:spPr>
      </p:pic>
      <p:pic>
        <p:nvPicPr>
          <p:cNvPr id="434" name="Google Shape;434;p64"/>
          <p:cNvPicPr preferRelativeResize="0"/>
          <p:nvPr/>
        </p:nvPicPr>
        <p:blipFill>
          <a:blip r:embed="rId4">
            <a:alphaModFix/>
          </a:blip>
          <a:stretch>
            <a:fillRect/>
          </a:stretch>
        </p:blipFill>
        <p:spPr>
          <a:xfrm>
            <a:off x="4371750" y="1030550"/>
            <a:ext cx="4387324" cy="2396000"/>
          </a:xfrm>
          <a:prstGeom prst="rect">
            <a:avLst/>
          </a:prstGeom>
          <a:noFill/>
          <a:ln>
            <a:noFill/>
          </a:ln>
        </p:spPr>
      </p:pic>
      <p:sp>
        <p:nvSpPr>
          <p:cNvPr id="435" name="Google Shape;435;p64"/>
          <p:cNvSpPr/>
          <p:nvPr/>
        </p:nvSpPr>
        <p:spPr>
          <a:xfrm>
            <a:off x="7844050" y="1616775"/>
            <a:ext cx="177600" cy="150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4"/>
          <p:cNvSpPr/>
          <p:nvPr/>
        </p:nvSpPr>
        <p:spPr>
          <a:xfrm>
            <a:off x="8076400" y="1616775"/>
            <a:ext cx="177600" cy="150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4"/>
          <p:cNvSpPr/>
          <p:nvPr/>
        </p:nvSpPr>
        <p:spPr>
          <a:xfrm>
            <a:off x="8299867" y="1621900"/>
            <a:ext cx="177600" cy="150900"/>
          </a:xfrm>
          <a:prstGeom prst="ellipse">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4"/>
          <p:cNvSpPr/>
          <p:nvPr/>
        </p:nvSpPr>
        <p:spPr>
          <a:xfrm>
            <a:off x="5136000" y="2420850"/>
            <a:ext cx="177600" cy="150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4"/>
          <p:cNvSpPr/>
          <p:nvPr/>
        </p:nvSpPr>
        <p:spPr>
          <a:xfrm>
            <a:off x="4882200" y="2420850"/>
            <a:ext cx="177600" cy="150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4"/>
          <p:cNvSpPr/>
          <p:nvPr/>
        </p:nvSpPr>
        <p:spPr>
          <a:xfrm>
            <a:off x="4677950" y="2420850"/>
            <a:ext cx="177600" cy="150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65"/>
          <p:cNvSpPr txBox="1"/>
          <p:nvPr>
            <p:ph type="title"/>
          </p:nvPr>
        </p:nvSpPr>
        <p:spPr>
          <a:xfrm>
            <a:off x="189700" y="126450"/>
            <a:ext cx="68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Loss function (for the most curious)</a:t>
            </a:r>
            <a:endParaRPr sz="1400"/>
          </a:p>
        </p:txBody>
      </p:sp>
      <p:sp>
        <p:nvSpPr>
          <p:cNvPr id="446" name="Google Shape;446;p65"/>
          <p:cNvSpPr txBox="1"/>
          <p:nvPr/>
        </p:nvSpPr>
        <p:spPr>
          <a:xfrm>
            <a:off x="55675" y="888350"/>
            <a:ext cx="8171400" cy="4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This is not necessary to know, but sometimes in </a:t>
            </a:r>
            <a:r>
              <a:rPr b="1" lang="it"/>
              <a:t>interviews</a:t>
            </a:r>
            <a:r>
              <a:rPr lang="it"/>
              <a:t> they could ask you this:</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pic>
        <p:nvPicPr>
          <p:cNvPr id="447" name="Google Shape;447;p65"/>
          <p:cNvPicPr preferRelativeResize="0"/>
          <p:nvPr/>
        </p:nvPicPr>
        <p:blipFill>
          <a:blip r:embed="rId3">
            <a:alphaModFix/>
          </a:blip>
          <a:stretch>
            <a:fillRect/>
          </a:stretch>
        </p:blipFill>
        <p:spPr>
          <a:xfrm>
            <a:off x="1210538" y="1342750"/>
            <a:ext cx="5861674" cy="1000300"/>
          </a:xfrm>
          <a:prstGeom prst="rect">
            <a:avLst/>
          </a:prstGeom>
          <a:noFill/>
          <a:ln>
            <a:noFill/>
          </a:ln>
        </p:spPr>
      </p:pic>
      <p:sp>
        <p:nvSpPr>
          <p:cNvPr id="448" name="Google Shape;448;p65"/>
          <p:cNvSpPr txBox="1"/>
          <p:nvPr/>
        </p:nvSpPr>
        <p:spPr>
          <a:xfrm>
            <a:off x="240850" y="2591200"/>
            <a:ext cx="7986300" cy="14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This is a constrained minimization: minimize the W with constrain:</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1 - First equation: I want the W as small as possible!</a:t>
            </a:r>
            <a:endParaRPr/>
          </a:p>
          <a:p>
            <a:pPr indent="0" lvl="0" marL="0" rtl="0" algn="l">
              <a:spcBef>
                <a:spcPts val="0"/>
              </a:spcBef>
              <a:spcAft>
                <a:spcPts val="0"/>
              </a:spcAft>
              <a:buNone/>
            </a:pPr>
            <a:r>
              <a:rPr lang="it"/>
              <a:t>2 - Second: Hey, ok, you want W as small as possible...but I need that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the positive samples (y = 1) are on the hyperplane with value &gt;=1 and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the negative (y = -1 samples) need to stay on the hyperplane with values &lt;= -1.</a:t>
            </a:r>
            <a:endParaRPr/>
          </a:p>
        </p:txBody>
      </p:sp>
      <p:sp>
        <p:nvSpPr>
          <p:cNvPr id="449" name="Google Shape;449;p65"/>
          <p:cNvSpPr txBox="1"/>
          <p:nvPr/>
        </p:nvSpPr>
        <p:spPr>
          <a:xfrm>
            <a:off x="311900" y="4246275"/>
            <a:ext cx="68268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5"/>
          <p:cNvSpPr/>
          <p:nvPr/>
        </p:nvSpPr>
        <p:spPr>
          <a:xfrm>
            <a:off x="2568300" y="2069825"/>
            <a:ext cx="97800" cy="213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5"/>
          <p:cNvSpPr txBox="1"/>
          <p:nvPr/>
        </p:nvSpPr>
        <p:spPr>
          <a:xfrm>
            <a:off x="2422425" y="1890775"/>
            <a:ext cx="470700" cy="4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600"/>
              <a:t>y</a:t>
            </a:r>
            <a:endParaRPr sz="1600"/>
          </a:p>
        </p:txBody>
      </p:sp>
      <p:sp>
        <p:nvSpPr>
          <p:cNvPr id="452" name="Google Shape;452;p65"/>
          <p:cNvSpPr txBox="1"/>
          <p:nvPr/>
        </p:nvSpPr>
        <p:spPr>
          <a:xfrm>
            <a:off x="329675" y="4512775"/>
            <a:ext cx="6609300" cy="4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2000">
                <a:latin typeface="Impact"/>
                <a:ea typeface="Impact"/>
                <a:cs typeface="Impact"/>
                <a:sym typeface="Impact"/>
              </a:rPr>
              <a:t>THIS IS VALID ONLY FOR HARD MARGIN SVM CLASSIFIER</a:t>
            </a:r>
            <a:endParaRPr sz="2000">
              <a:latin typeface="Impact"/>
              <a:ea typeface="Impact"/>
              <a:cs typeface="Impact"/>
              <a:sym typeface="Impact"/>
            </a:endParaRPr>
          </a:p>
        </p:txBody>
      </p:sp>
      <p:sp>
        <p:nvSpPr>
          <p:cNvPr id="453" name="Google Shape;453;p65"/>
          <p:cNvSpPr txBox="1"/>
          <p:nvPr/>
        </p:nvSpPr>
        <p:spPr>
          <a:xfrm>
            <a:off x="6316100" y="120475"/>
            <a:ext cx="2691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300">
                <a:solidFill>
                  <a:srgbClr val="FF0000"/>
                </a:solidFill>
              </a:rPr>
              <a:t>This could happen to be an interview question (the formula) but not crucial to know it, trust me.</a:t>
            </a:r>
            <a:endParaRPr sz="1300">
              <a:solidFill>
                <a:srgbClr val="FF0000"/>
              </a:solidFill>
            </a:endParaRPr>
          </a:p>
        </p:txBody>
      </p:sp>
      <p:pic>
        <p:nvPicPr>
          <p:cNvPr id="454" name="Google Shape;454;p65"/>
          <p:cNvPicPr preferRelativeResize="0"/>
          <p:nvPr/>
        </p:nvPicPr>
        <p:blipFill rotWithShape="1">
          <a:blip r:embed="rId4">
            <a:alphaModFix/>
          </a:blip>
          <a:srcRect b="0" l="0" r="0" t="13621"/>
          <a:stretch/>
        </p:blipFill>
        <p:spPr>
          <a:xfrm>
            <a:off x="7391250" y="883075"/>
            <a:ext cx="1686325" cy="14566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66"/>
          <p:cNvSpPr txBox="1"/>
          <p:nvPr>
            <p:ph type="title"/>
          </p:nvPr>
        </p:nvSpPr>
        <p:spPr>
          <a:xfrm>
            <a:off x="189700" y="126450"/>
            <a:ext cx="68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Soft Margin: the C parameter</a:t>
            </a:r>
            <a:endParaRPr sz="1400"/>
          </a:p>
        </p:txBody>
      </p:sp>
      <p:sp>
        <p:nvSpPr>
          <p:cNvPr id="460" name="Google Shape;460;p66"/>
          <p:cNvSpPr txBox="1"/>
          <p:nvPr/>
        </p:nvSpPr>
        <p:spPr>
          <a:xfrm>
            <a:off x="260000" y="835050"/>
            <a:ext cx="8171400" cy="4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Hey! The soft margin SVM tolerate errors...but </a:t>
            </a:r>
            <a:r>
              <a:rPr b="1" lang="it"/>
              <a:t>how many errors?</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it" sz="2000">
                <a:latin typeface="Impact"/>
                <a:ea typeface="Impact"/>
                <a:cs typeface="Impact"/>
                <a:sym typeface="Impact"/>
              </a:rPr>
              <a:t>The </a:t>
            </a:r>
            <a:r>
              <a:rPr b="1" lang="it" sz="2000">
                <a:solidFill>
                  <a:srgbClr val="0000FF"/>
                </a:solidFill>
                <a:latin typeface="Impact"/>
                <a:ea typeface="Impact"/>
                <a:cs typeface="Impact"/>
                <a:sym typeface="Impact"/>
              </a:rPr>
              <a:t>C</a:t>
            </a:r>
            <a:r>
              <a:rPr b="1" lang="it" sz="2000">
                <a:latin typeface="Impact"/>
                <a:ea typeface="Impact"/>
                <a:cs typeface="Impact"/>
                <a:sym typeface="Impact"/>
              </a:rPr>
              <a:t> parameter tells you how much “tolerant” to </a:t>
            </a:r>
            <a:endParaRPr b="1" sz="2000">
              <a:latin typeface="Impact"/>
              <a:ea typeface="Impact"/>
              <a:cs typeface="Impact"/>
              <a:sym typeface="Impact"/>
            </a:endParaRPr>
          </a:p>
          <a:p>
            <a:pPr indent="0" lvl="0" marL="0" rtl="0" algn="l">
              <a:spcBef>
                <a:spcPts val="0"/>
              </a:spcBef>
              <a:spcAft>
                <a:spcPts val="0"/>
              </a:spcAft>
              <a:buNone/>
            </a:pPr>
            <a:r>
              <a:rPr b="1" lang="it" sz="2000">
                <a:latin typeface="Impact"/>
                <a:ea typeface="Impact"/>
                <a:cs typeface="Impact"/>
                <a:sym typeface="Impact"/>
              </a:rPr>
              <a:t>margin violations is the model</a:t>
            </a:r>
            <a:endParaRPr b="1" sz="2000">
              <a:latin typeface="Impact"/>
              <a:ea typeface="Impact"/>
              <a:cs typeface="Impact"/>
              <a:sym typeface="Impact"/>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461" name="Google Shape;461;p66"/>
          <p:cNvSpPr txBox="1"/>
          <p:nvPr/>
        </p:nvSpPr>
        <p:spPr>
          <a:xfrm>
            <a:off x="311900" y="4246275"/>
            <a:ext cx="68268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62" name="Google Shape;462;p66"/>
          <p:cNvPicPr preferRelativeResize="0"/>
          <p:nvPr/>
        </p:nvPicPr>
        <p:blipFill>
          <a:blip r:embed="rId3">
            <a:alphaModFix/>
          </a:blip>
          <a:stretch>
            <a:fillRect/>
          </a:stretch>
        </p:blipFill>
        <p:spPr>
          <a:xfrm>
            <a:off x="6717250" y="293150"/>
            <a:ext cx="1776675" cy="1776675"/>
          </a:xfrm>
          <a:prstGeom prst="rect">
            <a:avLst/>
          </a:prstGeom>
          <a:noFill/>
          <a:ln>
            <a:noFill/>
          </a:ln>
        </p:spPr>
      </p:pic>
      <p:pic>
        <p:nvPicPr>
          <p:cNvPr id="463" name="Google Shape;463;p66"/>
          <p:cNvPicPr preferRelativeResize="0"/>
          <p:nvPr/>
        </p:nvPicPr>
        <p:blipFill>
          <a:blip r:embed="rId4">
            <a:alphaModFix/>
          </a:blip>
          <a:stretch>
            <a:fillRect/>
          </a:stretch>
        </p:blipFill>
        <p:spPr>
          <a:xfrm>
            <a:off x="199051" y="2146025"/>
            <a:ext cx="7362480" cy="2024050"/>
          </a:xfrm>
          <a:prstGeom prst="rect">
            <a:avLst/>
          </a:prstGeom>
          <a:noFill/>
          <a:ln>
            <a:noFill/>
          </a:ln>
        </p:spPr>
      </p:pic>
      <p:sp>
        <p:nvSpPr>
          <p:cNvPr id="464" name="Google Shape;464;p66"/>
          <p:cNvSpPr txBox="1"/>
          <p:nvPr/>
        </p:nvSpPr>
        <p:spPr>
          <a:xfrm>
            <a:off x="7146025" y="972021"/>
            <a:ext cx="9861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2000">
                <a:solidFill>
                  <a:srgbClr val="FFFFFF"/>
                </a:solidFill>
                <a:latin typeface="Impact"/>
                <a:ea typeface="Impact"/>
                <a:cs typeface="Impact"/>
                <a:sym typeface="Impact"/>
              </a:rPr>
              <a:t>C knob</a:t>
            </a:r>
            <a:endParaRPr sz="2000">
              <a:solidFill>
                <a:srgbClr val="FFFFFF"/>
              </a:solidFill>
              <a:latin typeface="Impact"/>
              <a:ea typeface="Impact"/>
              <a:cs typeface="Impact"/>
              <a:sym typeface="Impact"/>
            </a:endParaRPr>
          </a:p>
        </p:txBody>
      </p:sp>
      <p:sp>
        <p:nvSpPr>
          <p:cNvPr id="465" name="Google Shape;465;p66"/>
          <p:cNvSpPr txBox="1"/>
          <p:nvPr/>
        </p:nvSpPr>
        <p:spPr>
          <a:xfrm>
            <a:off x="417525" y="4184100"/>
            <a:ext cx="59874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a:t>LOW</a:t>
            </a:r>
            <a:r>
              <a:rPr lang="it"/>
              <a:t> C → admits more errors (more violations, wider street)</a:t>
            </a:r>
            <a:endParaRPr/>
          </a:p>
          <a:p>
            <a:pPr indent="0" lvl="0" marL="0" rtl="0" algn="l">
              <a:spcBef>
                <a:spcPts val="0"/>
              </a:spcBef>
              <a:spcAft>
                <a:spcPts val="0"/>
              </a:spcAft>
              <a:buNone/>
            </a:pPr>
            <a:r>
              <a:rPr b="1" lang="it"/>
              <a:t>HIGH</a:t>
            </a:r>
            <a:r>
              <a:rPr lang="it"/>
              <a:t> C → admits less errors (less violation, narrowe street)</a:t>
            </a:r>
            <a:endParaRPr/>
          </a:p>
          <a:p>
            <a:pPr indent="0" lvl="0" marL="0" rtl="0" algn="l">
              <a:spcBef>
                <a:spcPts val="0"/>
              </a:spcBef>
              <a:spcAft>
                <a:spcPts val="0"/>
              </a:spcAft>
              <a:buNone/>
            </a:pPr>
            <a:r>
              <a:rPr b="1" lang="it"/>
              <a:t>INFINITE</a:t>
            </a:r>
            <a:r>
              <a:rPr lang="it"/>
              <a:t> C → Hard Margin SVM Classifier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67"/>
          <p:cNvSpPr txBox="1"/>
          <p:nvPr>
            <p:ph type="title"/>
          </p:nvPr>
        </p:nvSpPr>
        <p:spPr>
          <a:xfrm>
            <a:off x="189700" y="126450"/>
            <a:ext cx="68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Soft Margin: the C parameter</a:t>
            </a:r>
            <a:endParaRPr sz="1400"/>
          </a:p>
        </p:txBody>
      </p:sp>
      <p:sp>
        <p:nvSpPr>
          <p:cNvPr id="471" name="Google Shape;471;p67"/>
          <p:cNvSpPr txBox="1"/>
          <p:nvPr/>
        </p:nvSpPr>
        <p:spPr>
          <a:xfrm>
            <a:off x="260000" y="911250"/>
            <a:ext cx="5772000" cy="4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Hey! The soft margin SVM tolerate errors...but </a:t>
            </a:r>
            <a:r>
              <a:rPr b="1" lang="it"/>
              <a:t>how many errors?</a:t>
            </a:r>
            <a:endParaRPr b="1"/>
          </a:p>
          <a:p>
            <a:pPr indent="0" lvl="0" marL="0" rtl="0" algn="l">
              <a:spcBef>
                <a:spcPts val="0"/>
              </a:spcBef>
              <a:spcAft>
                <a:spcPts val="0"/>
              </a:spcAft>
              <a:buNone/>
            </a:pPr>
            <a:r>
              <a:t/>
            </a:r>
            <a:endParaRPr b="1" sz="2500"/>
          </a:p>
          <a:p>
            <a:pPr indent="0" lvl="0" marL="0" rtl="0" algn="l">
              <a:spcBef>
                <a:spcPts val="0"/>
              </a:spcBef>
              <a:spcAft>
                <a:spcPts val="0"/>
              </a:spcAft>
              <a:buNone/>
            </a:pPr>
            <a:r>
              <a:rPr b="1" lang="it" sz="2500"/>
              <a:t>C is a value that can be used to regulate how the model is tolerant to margin violations.</a:t>
            </a:r>
            <a:endParaRPr b="1" sz="2500"/>
          </a:p>
          <a:p>
            <a:pPr indent="0" lvl="0" marL="0" rtl="0" algn="l">
              <a:spcBef>
                <a:spcPts val="0"/>
              </a:spcBef>
              <a:spcAft>
                <a:spcPts val="0"/>
              </a:spcAft>
              <a:buNone/>
            </a:pPr>
            <a:r>
              <a:t/>
            </a:r>
            <a:endParaRPr b="1" sz="2500"/>
          </a:p>
          <a:p>
            <a:pPr indent="0" lvl="0" marL="0" rtl="0" algn="l">
              <a:spcBef>
                <a:spcPts val="0"/>
              </a:spcBef>
              <a:spcAft>
                <a:spcPts val="0"/>
              </a:spcAft>
              <a:buNone/>
            </a:pPr>
            <a:r>
              <a:rPr b="1" lang="it" sz="2500"/>
              <a:t>In case of Overfitting, REDUCE C parameter</a:t>
            </a:r>
            <a:endParaRPr b="1" sz="2500"/>
          </a:p>
          <a:p>
            <a:pPr indent="0" lvl="0" marL="0" rtl="0" algn="l">
              <a:spcBef>
                <a:spcPts val="0"/>
              </a:spcBef>
              <a:spcAft>
                <a:spcPts val="0"/>
              </a:spcAft>
              <a:buNone/>
            </a:pPr>
            <a:r>
              <a:t/>
            </a:r>
            <a:endParaRPr b="1"/>
          </a:p>
          <a:p>
            <a:pPr indent="0" lvl="0" marL="0" rtl="0" algn="l">
              <a:spcBef>
                <a:spcPts val="0"/>
              </a:spcBef>
              <a:spcAft>
                <a:spcPts val="0"/>
              </a:spcAft>
              <a:buNone/>
            </a:pPr>
            <a:r>
              <a:t/>
            </a:r>
            <a:endParaRPr b="1" sz="2000">
              <a:latin typeface="Impact"/>
              <a:ea typeface="Impact"/>
              <a:cs typeface="Impact"/>
              <a:sym typeface="Impact"/>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472" name="Google Shape;472;p67"/>
          <p:cNvSpPr txBox="1"/>
          <p:nvPr/>
        </p:nvSpPr>
        <p:spPr>
          <a:xfrm>
            <a:off x="311900" y="4246275"/>
            <a:ext cx="68268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73" name="Google Shape;473;p67"/>
          <p:cNvPicPr preferRelativeResize="0"/>
          <p:nvPr/>
        </p:nvPicPr>
        <p:blipFill>
          <a:blip r:embed="rId3">
            <a:alphaModFix/>
          </a:blip>
          <a:stretch>
            <a:fillRect/>
          </a:stretch>
        </p:blipFill>
        <p:spPr>
          <a:xfrm>
            <a:off x="6717250" y="293150"/>
            <a:ext cx="1776675" cy="1776675"/>
          </a:xfrm>
          <a:prstGeom prst="rect">
            <a:avLst/>
          </a:prstGeom>
          <a:noFill/>
          <a:ln>
            <a:noFill/>
          </a:ln>
        </p:spPr>
      </p:pic>
      <p:sp>
        <p:nvSpPr>
          <p:cNvPr id="474" name="Google Shape;474;p67"/>
          <p:cNvSpPr txBox="1"/>
          <p:nvPr/>
        </p:nvSpPr>
        <p:spPr>
          <a:xfrm>
            <a:off x="7146025" y="972021"/>
            <a:ext cx="986100" cy="2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2000">
                <a:solidFill>
                  <a:srgbClr val="FFFFFF"/>
                </a:solidFill>
                <a:latin typeface="Impact"/>
                <a:ea typeface="Impact"/>
                <a:cs typeface="Impact"/>
                <a:sym typeface="Impact"/>
              </a:rPr>
              <a:t>C knob</a:t>
            </a:r>
            <a:endParaRPr sz="2000">
              <a:solidFill>
                <a:srgbClr val="FFFFFF"/>
              </a:solidFill>
              <a:latin typeface="Impact"/>
              <a:ea typeface="Impact"/>
              <a:cs typeface="Impact"/>
              <a:sym typeface="Impac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68"/>
          <p:cNvSpPr txBox="1"/>
          <p:nvPr>
            <p:ph type="title"/>
          </p:nvPr>
        </p:nvSpPr>
        <p:spPr>
          <a:xfrm>
            <a:off x="189700" y="126450"/>
            <a:ext cx="870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000"/>
              <a:t>Kernels: what are they? Can a plane separate NON linearly separable data? YES!</a:t>
            </a:r>
            <a:endParaRPr sz="2000"/>
          </a:p>
        </p:txBody>
      </p:sp>
      <p:sp>
        <p:nvSpPr>
          <p:cNvPr id="480" name="Google Shape;480;p68"/>
          <p:cNvSpPr txBox="1"/>
          <p:nvPr/>
        </p:nvSpPr>
        <p:spPr>
          <a:xfrm>
            <a:off x="260000" y="911250"/>
            <a:ext cx="8579100" cy="4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With SVM you will frequently hear about Kernels. They are essentially methods to transform data into a different space so that, in the new space, they are LINEARLY separable with a plane.</a:t>
            </a:r>
            <a:r>
              <a:rPr b="1" lang="it"/>
              <a:t> </a:t>
            </a:r>
            <a:endParaRPr b="1"/>
          </a:p>
          <a:p>
            <a:pPr indent="0" lvl="0" marL="0" rtl="0" algn="l">
              <a:spcBef>
                <a:spcPts val="0"/>
              </a:spcBef>
              <a:spcAft>
                <a:spcPts val="0"/>
              </a:spcAft>
              <a:buNone/>
            </a:pPr>
            <a:r>
              <a:t/>
            </a:r>
            <a:endParaRPr/>
          </a:p>
          <a:p>
            <a:pPr indent="0" lvl="0" marL="0" rtl="0" algn="l">
              <a:spcBef>
                <a:spcPts val="0"/>
              </a:spcBef>
              <a:spcAft>
                <a:spcPts val="0"/>
              </a:spcAft>
              <a:buNone/>
            </a:pPr>
            <a:r>
              <a:rPr lang="it"/>
              <a:t>In fact, we already saw that data </a:t>
            </a:r>
            <a:r>
              <a:rPr b="1" lang="it"/>
              <a:t>NOT linearly separable </a:t>
            </a:r>
            <a:r>
              <a:rPr lang="it"/>
              <a:t>in a space, but can be separable in an higher dimensional space after a transformation.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Recall the Linear Regression problem: the parabola can be fitted in a higher dimensional space). The mechanism is very similar.</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sz="2000">
              <a:latin typeface="Impact"/>
              <a:ea typeface="Impact"/>
              <a:cs typeface="Impact"/>
              <a:sym typeface="Impact"/>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pic>
        <p:nvPicPr>
          <p:cNvPr id="481" name="Google Shape;481;p68"/>
          <p:cNvPicPr preferRelativeResize="0"/>
          <p:nvPr/>
        </p:nvPicPr>
        <p:blipFill>
          <a:blip r:embed="rId3">
            <a:alphaModFix/>
          </a:blip>
          <a:stretch>
            <a:fillRect/>
          </a:stretch>
        </p:blipFill>
        <p:spPr>
          <a:xfrm>
            <a:off x="366600" y="3249050"/>
            <a:ext cx="3495525" cy="1601300"/>
          </a:xfrm>
          <a:prstGeom prst="rect">
            <a:avLst/>
          </a:prstGeom>
          <a:noFill/>
          <a:ln>
            <a:noFill/>
          </a:ln>
        </p:spPr>
      </p:pic>
      <p:pic>
        <p:nvPicPr>
          <p:cNvPr id="482" name="Google Shape;482;p68"/>
          <p:cNvPicPr preferRelativeResize="0"/>
          <p:nvPr/>
        </p:nvPicPr>
        <p:blipFill>
          <a:blip r:embed="rId4">
            <a:alphaModFix/>
          </a:blip>
          <a:stretch>
            <a:fillRect/>
          </a:stretch>
        </p:blipFill>
        <p:spPr>
          <a:xfrm>
            <a:off x="4263250" y="3035850"/>
            <a:ext cx="4229300" cy="1685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69"/>
          <p:cNvSpPr txBox="1"/>
          <p:nvPr>
            <p:ph type="title"/>
          </p:nvPr>
        </p:nvSpPr>
        <p:spPr>
          <a:xfrm>
            <a:off x="189700" y="126450"/>
            <a:ext cx="713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Polynomial Kernel</a:t>
            </a:r>
            <a:endParaRPr sz="1400"/>
          </a:p>
        </p:txBody>
      </p:sp>
      <p:sp>
        <p:nvSpPr>
          <p:cNvPr id="488" name="Google Shape;488;p69"/>
          <p:cNvSpPr txBox="1"/>
          <p:nvPr/>
        </p:nvSpPr>
        <p:spPr>
          <a:xfrm>
            <a:off x="260000" y="682650"/>
            <a:ext cx="8579100" cy="6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The Polynomial Kernel creates higher degree of the features (Polynomial features) but SVM has a </a:t>
            </a:r>
            <a:r>
              <a:rPr b="1" lang="it"/>
              <a:t>kernel trick, </a:t>
            </a:r>
            <a:r>
              <a:rPr lang="it"/>
              <a:t>where </a:t>
            </a:r>
            <a:r>
              <a:rPr b="1" lang="it"/>
              <a:t>the features are not really added to the dataset (thanks to the kernel trick)</a:t>
            </a:r>
            <a:r>
              <a:rPr lang="it"/>
              <a:t>: this speed up a lot the computation. </a:t>
            </a:r>
            <a:endParaRPr/>
          </a:p>
          <a:p>
            <a:pPr indent="0" lvl="0" marL="0" rtl="0" algn="l">
              <a:spcBef>
                <a:spcPts val="0"/>
              </a:spcBef>
              <a:spcAft>
                <a:spcPts val="0"/>
              </a:spcAft>
              <a:buNone/>
            </a:pPr>
            <a:r>
              <a:t/>
            </a:r>
            <a:endParaRPr b="1" sz="2000">
              <a:latin typeface="Impact"/>
              <a:ea typeface="Impact"/>
              <a:cs typeface="Impact"/>
              <a:sym typeface="Impact"/>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489" name="Google Shape;489;p69"/>
          <p:cNvSpPr txBox="1"/>
          <p:nvPr/>
        </p:nvSpPr>
        <p:spPr>
          <a:xfrm>
            <a:off x="260000" y="4454725"/>
            <a:ext cx="8579100" cy="4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In the starting dimension, the data is not linearly separable.</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sz="2000">
              <a:latin typeface="Impact"/>
              <a:ea typeface="Impact"/>
              <a:cs typeface="Impact"/>
              <a:sym typeface="Impact"/>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pic>
        <p:nvPicPr>
          <p:cNvPr id="490" name="Google Shape;490;p69"/>
          <p:cNvPicPr preferRelativeResize="0"/>
          <p:nvPr/>
        </p:nvPicPr>
        <p:blipFill>
          <a:blip r:embed="rId3">
            <a:alphaModFix/>
          </a:blip>
          <a:stretch>
            <a:fillRect/>
          </a:stretch>
        </p:blipFill>
        <p:spPr>
          <a:xfrm>
            <a:off x="300674" y="1859925"/>
            <a:ext cx="4515585" cy="2468525"/>
          </a:xfrm>
          <a:prstGeom prst="rect">
            <a:avLst/>
          </a:prstGeom>
          <a:noFill/>
          <a:ln>
            <a:noFill/>
          </a:ln>
        </p:spPr>
      </p:pic>
      <p:pic>
        <p:nvPicPr>
          <p:cNvPr id="491" name="Google Shape;491;p69"/>
          <p:cNvPicPr preferRelativeResize="0"/>
          <p:nvPr/>
        </p:nvPicPr>
        <p:blipFill>
          <a:blip r:embed="rId4">
            <a:alphaModFix/>
          </a:blip>
          <a:stretch>
            <a:fillRect/>
          </a:stretch>
        </p:blipFill>
        <p:spPr>
          <a:xfrm>
            <a:off x="4968659" y="1538250"/>
            <a:ext cx="3868383" cy="27640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70"/>
          <p:cNvSpPr txBox="1"/>
          <p:nvPr>
            <p:ph type="title"/>
          </p:nvPr>
        </p:nvSpPr>
        <p:spPr>
          <a:xfrm>
            <a:off x="189700" y="126450"/>
            <a:ext cx="713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Gaussian Kernel: adding similarity features</a:t>
            </a:r>
            <a:endParaRPr sz="1400"/>
          </a:p>
        </p:txBody>
      </p:sp>
      <p:sp>
        <p:nvSpPr>
          <p:cNvPr id="497" name="Google Shape;497;p70"/>
          <p:cNvSpPr txBox="1"/>
          <p:nvPr/>
        </p:nvSpPr>
        <p:spPr>
          <a:xfrm>
            <a:off x="260000" y="911250"/>
            <a:ext cx="7584000" cy="4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The Gaussian Kernel “virtually add” more features (without calculating them) describing the similarity between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The features added describe the similarity between samples.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This “adding features” is like </a:t>
            </a:r>
            <a:r>
              <a:rPr b="1" lang="it"/>
              <a:t>expand the dimension of the data.</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sz="2000">
              <a:latin typeface="Impact"/>
              <a:ea typeface="Impact"/>
              <a:cs typeface="Impact"/>
              <a:sym typeface="Impact"/>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pic>
        <p:nvPicPr>
          <p:cNvPr id="498" name="Google Shape;498;p70"/>
          <p:cNvPicPr preferRelativeResize="0"/>
          <p:nvPr/>
        </p:nvPicPr>
        <p:blipFill>
          <a:blip r:embed="rId3">
            <a:alphaModFix/>
          </a:blip>
          <a:stretch>
            <a:fillRect/>
          </a:stretch>
        </p:blipFill>
        <p:spPr>
          <a:xfrm>
            <a:off x="596575" y="2500675"/>
            <a:ext cx="6807825" cy="2438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71"/>
          <p:cNvSpPr txBox="1"/>
          <p:nvPr>
            <p:ph type="title"/>
          </p:nvPr>
        </p:nvSpPr>
        <p:spPr>
          <a:xfrm>
            <a:off x="189700" y="126450"/>
            <a:ext cx="713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Kernels Knobs</a:t>
            </a:r>
            <a:endParaRPr sz="1400"/>
          </a:p>
        </p:txBody>
      </p:sp>
      <p:pic>
        <p:nvPicPr>
          <p:cNvPr id="504" name="Google Shape;504;p71"/>
          <p:cNvPicPr preferRelativeResize="0"/>
          <p:nvPr/>
        </p:nvPicPr>
        <p:blipFill>
          <a:blip r:embed="rId3">
            <a:alphaModFix/>
          </a:blip>
          <a:stretch>
            <a:fillRect/>
          </a:stretch>
        </p:blipFill>
        <p:spPr>
          <a:xfrm>
            <a:off x="6635475" y="499475"/>
            <a:ext cx="1776675" cy="1776675"/>
          </a:xfrm>
          <a:prstGeom prst="rect">
            <a:avLst/>
          </a:prstGeom>
          <a:noFill/>
          <a:ln>
            <a:noFill/>
          </a:ln>
        </p:spPr>
      </p:pic>
      <p:sp>
        <p:nvSpPr>
          <p:cNvPr id="505" name="Google Shape;505;p71"/>
          <p:cNvSpPr txBox="1"/>
          <p:nvPr/>
        </p:nvSpPr>
        <p:spPr>
          <a:xfrm>
            <a:off x="302025" y="829900"/>
            <a:ext cx="61830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Used to regulate the flexibility of the models. Just for example: this is a gaussian kernel. Gamma value regulates the flexibility of the model. </a:t>
            </a:r>
            <a:endParaRPr/>
          </a:p>
        </p:txBody>
      </p:sp>
      <p:pic>
        <p:nvPicPr>
          <p:cNvPr id="506" name="Google Shape;506;p71"/>
          <p:cNvPicPr preferRelativeResize="0"/>
          <p:nvPr/>
        </p:nvPicPr>
        <p:blipFill>
          <a:blip r:embed="rId4">
            <a:alphaModFix/>
          </a:blip>
          <a:stretch>
            <a:fillRect/>
          </a:stretch>
        </p:blipFill>
        <p:spPr>
          <a:xfrm>
            <a:off x="302025" y="1493800"/>
            <a:ext cx="5534373" cy="347024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72"/>
          <p:cNvSpPr txBox="1"/>
          <p:nvPr>
            <p:ph type="title"/>
          </p:nvPr>
        </p:nvSpPr>
        <p:spPr>
          <a:xfrm>
            <a:off x="189700" y="126450"/>
            <a:ext cx="713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What are kernels in SVM classifiers?</a:t>
            </a:r>
            <a:endParaRPr sz="1400"/>
          </a:p>
        </p:txBody>
      </p:sp>
      <p:sp>
        <p:nvSpPr>
          <p:cNvPr id="512" name="Google Shape;512;p72"/>
          <p:cNvSpPr txBox="1"/>
          <p:nvPr/>
        </p:nvSpPr>
        <p:spPr>
          <a:xfrm>
            <a:off x="260000" y="911250"/>
            <a:ext cx="8579100" cy="8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When data are not linearly separable by a “line”, we can use kernels. There are many kernels, but the most famous are: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it"/>
              <a:t>Polynomial Kernel</a:t>
            </a:r>
            <a:endParaRPr/>
          </a:p>
          <a:p>
            <a:pPr indent="-317500" lvl="0" marL="457200" rtl="0" algn="l">
              <a:spcBef>
                <a:spcPts val="0"/>
              </a:spcBef>
              <a:spcAft>
                <a:spcPts val="0"/>
              </a:spcAft>
              <a:buSzPts val="1400"/>
              <a:buChar char="●"/>
            </a:pPr>
            <a:r>
              <a:rPr lang="it"/>
              <a:t>Gaussian Kernel</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Kernels </a:t>
            </a:r>
            <a:r>
              <a:rPr b="1" lang="it"/>
              <a:t>transform (map)</a:t>
            </a:r>
            <a:r>
              <a:rPr lang="it"/>
              <a:t> the data into a different space where data hopefully are </a:t>
            </a:r>
            <a:r>
              <a:rPr b="1" lang="it"/>
              <a:t>linearly separable</a:t>
            </a:r>
            <a:r>
              <a:rPr lang="it"/>
              <a:t>.</a:t>
            </a:r>
            <a:endParaRPr/>
          </a:p>
          <a:p>
            <a:pPr indent="0" lvl="0" marL="0" rtl="0" algn="l">
              <a:spcBef>
                <a:spcPts val="0"/>
              </a:spcBef>
              <a:spcAft>
                <a:spcPts val="0"/>
              </a:spcAft>
              <a:buNone/>
            </a:pPr>
            <a:r>
              <a:rPr b="1" lang="it"/>
              <a:t>In fact, a linear separation in a different space corresponds to a non linear separation function in initial space.</a:t>
            </a:r>
            <a:r>
              <a:rPr lang="it"/>
              <a:t> The Kernel don’t actually calculate and add the new features values by really transforming the features, but use the </a:t>
            </a:r>
            <a:r>
              <a:rPr b="1" lang="it"/>
              <a:t>kernel trick, </a:t>
            </a:r>
            <a:r>
              <a:rPr lang="it"/>
              <a:t>that is a mathematical trick that is able to know the characteristic of the samples in the new space with no data transformation. This speed up </a:t>
            </a:r>
            <a:r>
              <a:rPr b="1" lang="it"/>
              <a:t>A LOT</a:t>
            </a:r>
            <a:r>
              <a:rPr lang="it"/>
              <a:t> the computation.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sz="2000">
              <a:latin typeface="Impact"/>
              <a:ea typeface="Impact"/>
              <a:cs typeface="Impact"/>
              <a:sym typeface="Impact"/>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pic>
        <p:nvPicPr>
          <p:cNvPr id="513" name="Google Shape;513;p72"/>
          <p:cNvPicPr preferRelativeResize="0"/>
          <p:nvPr/>
        </p:nvPicPr>
        <p:blipFill>
          <a:blip r:embed="rId3">
            <a:alphaModFix/>
          </a:blip>
          <a:stretch>
            <a:fillRect/>
          </a:stretch>
        </p:blipFill>
        <p:spPr>
          <a:xfrm>
            <a:off x="8267500" y="85500"/>
            <a:ext cx="761676" cy="761676"/>
          </a:xfrm>
          <a:prstGeom prst="rect">
            <a:avLst/>
          </a:prstGeom>
          <a:noFill/>
          <a:ln>
            <a:noFill/>
          </a:ln>
        </p:spPr>
      </p:pic>
      <p:pic>
        <p:nvPicPr>
          <p:cNvPr id="514" name="Google Shape;514;p72"/>
          <p:cNvPicPr preferRelativeResize="0"/>
          <p:nvPr/>
        </p:nvPicPr>
        <p:blipFill>
          <a:blip r:embed="rId4">
            <a:alphaModFix/>
          </a:blip>
          <a:stretch>
            <a:fillRect/>
          </a:stretch>
        </p:blipFill>
        <p:spPr>
          <a:xfrm>
            <a:off x="260000" y="3515550"/>
            <a:ext cx="3231175" cy="1480200"/>
          </a:xfrm>
          <a:prstGeom prst="rect">
            <a:avLst/>
          </a:prstGeom>
          <a:noFill/>
          <a:ln>
            <a:noFill/>
          </a:ln>
        </p:spPr>
      </p:pic>
      <p:sp>
        <p:nvSpPr>
          <p:cNvPr id="515" name="Google Shape;515;p72"/>
          <p:cNvSpPr txBox="1"/>
          <p:nvPr/>
        </p:nvSpPr>
        <p:spPr>
          <a:xfrm>
            <a:off x="3837625" y="3611675"/>
            <a:ext cx="50724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The kernels have also KNOBS to tune the flexibility of the model.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a:t>KNN Algorithm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30"/>
          <p:cNvSpPr txBox="1"/>
          <p:nvPr>
            <p:ph type="title"/>
          </p:nvPr>
        </p:nvSpPr>
        <p:spPr>
          <a:xfrm>
            <a:off x="342100" y="126450"/>
            <a:ext cx="624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K-Nearest Neighbours (KNN)</a:t>
            </a:r>
            <a:endParaRPr/>
          </a:p>
          <a:p>
            <a:pPr indent="0" lvl="0" marL="0" rtl="0" algn="l">
              <a:spcBef>
                <a:spcPts val="0"/>
              </a:spcBef>
              <a:spcAft>
                <a:spcPts val="0"/>
              </a:spcAft>
              <a:buNone/>
            </a:pPr>
            <a:r>
              <a:t/>
            </a:r>
            <a:endParaRPr sz="1400"/>
          </a:p>
        </p:txBody>
      </p:sp>
      <p:sp>
        <p:nvSpPr>
          <p:cNvPr id="142" name="Google Shape;142;p30"/>
          <p:cNvSpPr txBox="1"/>
          <p:nvPr/>
        </p:nvSpPr>
        <p:spPr>
          <a:xfrm>
            <a:off x="436675" y="888350"/>
            <a:ext cx="8171400" cy="15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800"/>
              <a:t>KNN is an </a:t>
            </a:r>
            <a:r>
              <a:rPr b="1" lang="it" sz="1800"/>
              <a:t>instance-based learning algorithm.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it" sz="1800"/>
              <a:t>This means that it is has no parameters but the training is very simple because compares new problem instances with instances seen in training, which have been stored in memory.</a:t>
            </a:r>
            <a:endParaRPr sz="1800"/>
          </a:p>
        </p:txBody>
      </p:sp>
      <p:pic>
        <p:nvPicPr>
          <p:cNvPr id="143" name="Google Shape;143;p30"/>
          <p:cNvPicPr preferRelativeResize="0"/>
          <p:nvPr/>
        </p:nvPicPr>
        <p:blipFill>
          <a:blip r:embed="rId3">
            <a:alphaModFix/>
          </a:blip>
          <a:stretch>
            <a:fillRect/>
          </a:stretch>
        </p:blipFill>
        <p:spPr>
          <a:xfrm>
            <a:off x="436675" y="2571750"/>
            <a:ext cx="4058803" cy="2360350"/>
          </a:xfrm>
          <a:prstGeom prst="rect">
            <a:avLst/>
          </a:prstGeom>
          <a:noFill/>
          <a:ln>
            <a:noFill/>
          </a:ln>
        </p:spPr>
      </p:pic>
      <p:sp>
        <p:nvSpPr>
          <p:cNvPr id="144" name="Google Shape;144;p30"/>
          <p:cNvSpPr txBox="1"/>
          <p:nvPr/>
        </p:nvSpPr>
        <p:spPr>
          <a:xfrm>
            <a:off x="4672675" y="2522900"/>
            <a:ext cx="4058700" cy="17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700"/>
              <a:t>When a new sample arrives, it calculate the distance among the new sample and the training samples. It takes the K nearest training samples and perform a majority voting.</a:t>
            </a:r>
            <a:endParaRPr sz="1700"/>
          </a:p>
        </p:txBody>
      </p:sp>
      <p:sp>
        <p:nvSpPr>
          <p:cNvPr id="145" name="Google Shape;145;p30"/>
          <p:cNvSpPr txBox="1"/>
          <p:nvPr/>
        </p:nvSpPr>
        <p:spPr>
          <a:xfrm>
            <a:off x="4739175" y="4526800"/>
            <a:ext cx="2613900" cy="4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u="sng"/>
              <a:t>Go to KNN notebook</a:t>
            </a:r>
            <a:endParaRPr b="1" u="sng"/>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3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t"/>
              <a:t>Decision Tree</a:t>
            </a:r>
            <a:endParaRPr/>
          </a:p>
        </p:txBody>
      </p:sp>
      <p:sp>
        <p:nvSpPr>
          <p:cNvPr id="151" name="Google Shape;151;p3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t>What is a Decision Tree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32"/>
          <p:cNvSpPr txBox="1"/>
          <p:nvPr>
            <p:ph type="title"/>
          </p:nvPr>
        </p:nvSpPr>
        <p:spPr>
          <a:xfrm>
            <a:off x="342100" y="126450"/>
            <a:ext cx="68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Decision Tree Classifier</a:t>
            </a:r>
            <a:endParaRPr sz="1400"/>
          </a:p>
        </p:txBody>
      </p:sp>
      <p:sp>
        <p:nvSpPr>
          <p:cNvPr id="157" name="Google Shape;157;p32"/>
          <p:cNvSpPr txBox="1"/>
          <p:nvPr/>
        </p:nvSpPr>
        <p:spPr>
          <a:xfrm>
            <a:off x="436675" y="888350"/>
            <a:ext cx="8171400" cy="6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158" name="Google Shape;158;p32"/>
          <p:cNvSpPr txBox="1"/>
          <p:nvPr/>
        </p:nvSpPr>
        <p:spPr>
          <a:xfrm>
            <a:off x="444175" y="861700"/>
            <a:ext cx="8243700" cy="3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Decision Tree Classifier is very simple: it tries to divide the classes step by step splitting data one feature for each step. </a:t>
            </a:r>
            <a:endParaRPr/>
          </a:p>
        </p:txBody>
      </p:sp>
      <p:pic>
        <p:nvPicPr>
          <p:cNvPr id="159" name="Google Shape;159;p32"/>
          <p:cNvPicPr preferRelativeResize="0"/>
          <p:nvPr/>
        </p:nvPicPr>
        <p:blipFill>
          <a:blip r:embed="rId3">
            <a:alphaModFix/>
          </a:blip>
          <a:stretch>
            <a:fillRect/>
          </a:stretch>
        </p:blipFill>
        <p:spPr>
          <a:xfrm>
            <a:off x="239850" y="1646175"/>
            <a:ext cx="3948793" cy="3266350"/>
          </a:xfrm>
          <a:prstGeom prst="rect">
            <a:avLst/>
          </a:prstGeom>
          <a:noFill/>
          <a:ln>
            <a:noFill/>
          </a:ln>
        </p:spPr>
      </p:pic>
      <p:sp>
        <p:nvSpPr>
          <p:cNvPr id="160" name="Google Shape;160;p32"/>
          <p:cNvSpPr txBox="1"/>
          <p:nvPr/>
        </p:nvSpPr>
        <p:spPr>
          <a:xfrm>
            <a:off x="4954600" y="1723400"/>
            <a:ext cx="3713400" cy="15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Starting from all the samples, it cut the data using the best features and the best </a:t>
            </a:r>
            <a:r>
              <a:rPr b="1" lang="it"/>
              <a:t>cut-off value</a:t>
            </a:r>
            <a:r>
              <a:rPr lang="it"/>
              <a:t> to make “purer child”.</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This is called </a:t>
            </a:r>
            <a:r>
              <a:rPr b="1" lang="it"/>
              <a:t>binary tree </a:t>
            </a:r>
            <a:r>
              <a:rPr lang="it"/>
              <a:t>because it splits in 2 sons.</a:t>
            </a:r>
            <a:endParaRPr/>
          </a:p>
        </p:txBody>
      </p:sp>
      <p:sp>
        <p:nvSpPr>
          <p:cNvPr id="161" name="Google Shape;161;p32"/>
          <p:cNvSpPr txBox="1"/>
          <p:nvPr/>
        </p:nvSpPr>
        <p:spPr>
          <a:xfrm>
            <a:off x="2878225" y="1838850"/>
            <a:ext cx="8973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Root node </a:t>
            </a:r>
            <a:endParaRPr/>
          </a:p>
        </p:txBody>
      </p:sp>
      <p:sp>
        <p:nvSpPr>
          <p:cNvPr id="162" name="Google Shape;162;p32"/>
          <p:cNvSpPr txBox="1"/>
          <p:nvPr/>
        </p:nvSpPr>
        <p:spPr>
          <a:xfrm>
            <a:off x="3699325" y="3109175"/>
            <a:ext cx="1092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Child nodes</a:t>
            </a:r>
            <a:endParaRPr/>
          </a:p>
        </p:txBody>
      </p:sp>
      <p:pic>
        <p:nvPicPr>
          <p:cNvPr id="163" name="Google Shape;163;p32"/>
          <p:cNvPicPr preferRelativeResize="0"/>
          <p:nvPr/>
        </p:nvPicPr>
        <p:blipFill>
          <a:blip r:embed="rId4">
            <a:alphaModFix/>
          </a:blip>
          <a:stretch>
            <a:fillRect/>
          </a:stretch>
        </p:blipFill>
        <p:spPr>
          <a:xfrm>
            <a:off x="121049" y="1761550"/>
            <a:ext cx="897300" cy="894897"/>
          </a:xfrm>
          <a:prstGeom prst="rect">
            <a:avLst/>
          </a:prstGeom>
          <a:noFill/>
          <a:ln>
            <a:noFill/>
          </a:ln>
        </p:spPr>
      </p:pic>
      <p:pic>
        <p:nvPicPr>
          <p:cNvPr id="164" name="Google Shape;164;p32"/>
          <p:cNvPicPr preferRelativeResize="0"/>
          <p:nvPr/>
        </p:nvPicPr>
        <p:blipFill>
          <a:blip r:embed="rId5">
            <a:alphaModFix/>
          </a:blip>
          <a:stretch>
            <a:fillRect/>
          </a:stretch>
        </p:blipFill>
        <p:spPr>
          <a:xfrm>
            <a:off x="604049" y="3946975"/>
            <a:ext cx="672988" cy="1010275"/>
          </a:xfrm>
          <a:prstGeom prst="rect">
            <a:avLst/>
          </a:prstGeom>
          <a:noFill/>
          <a:ln>
            <a:noFill/>
          </a:ln>
        </p:spPr>
      </p:pic>
      <p:sp>
        <p:nvSpPr>
          <p:cNvPr id="165" name="Google Shape;165;p32"/>
          <p:cNvSpPr txBox="1"/>
          <p:nvPr/>
        </p:nvSpPr>
        <p:spPr>
          <a:xfrm>
            <a:off x="4188650" y="4339825"/>
            <a:ext cx="1092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Leaf nodes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3"/>
          <p:cNvSpPr txBox="1"/>
          <p:nvPr>
            <p:ph type="title"/>
          </p:nvPr>
        </p:nvSpPr>
        <p:spPr>
          <a:xfrm>
            <a:off x="342100" y="126450"/>
            <a:ext cx="682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Decision Tree Classifier</a:t>
            </a:r>
            <a:endParaRPr sz="1400"/>
          </a:p>
        </p:txBody>
      </p:sp>
      <p:sp>
        <p:nvSpPr>
          <p:cNvPr id="171" name="Google Shape;171;p33"/>
          <p:cNvSpPr txBox="1"/>
          <p:nvPr/>
        </p:nvSpPr>
        <p:spPr>
          <a:xfrm>
            <a:off x="436675" y="888350"/>
            <a:ext cx="8171400" cy="6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172" name="Google Shape;172;p33"/>
          <p:cNvSpPr txBox="1"/>
          <p:nvPr/>
        </p:nvSpPr>
        <p:spPr>
          <a:xfrm>
            <a:off x="444175" y="861700"/>
            <a:ext cx="8243700" cy="3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Decision Tree Classifier is very simple: it tries to divide the classes step by step splitting data one feature for each step. </a:t>
            </a:r>
            <a:endParaRPr/>
          </a:p>
        </p:txBody>
      </p:sp>
      <p:pic>
        <p:nvPicPr>
          <p:cNvPr id="173" name="Google Shape;173;p33"/>
          <p:cNvPicPr preferRelativeResize="0"/>
          <p:nvPr/>
        </p:nvPicPr>
        <p:blipFill>
          <a:blip r:embed="rId3">
            <a:alphaModFix/>
          </a:blip>
          <a:stretch>
            <a:fillRect/>
          </a:stretch>
        </p:blipFill>
        <p:spPr>
          <a:xfrm>
            <a:off x="4292075" y="1946850"/>
            <a:ext cx="4493624" cy="2231925"/>
          </a:xfrm>
          <a:prstGeom prst="rect">
            <a:avLst/>
          </a:prstGeom>
          <a:noFill/>
          <a:ln>
            <a:noFill/>
          </a:ln>
        </p:spPr>
      </p:pic>
      <p:pic>
        <p:nvPicPr>
          <p:cNvPr id="174" name="Google Shape;174;p33"/>
          <p:cNvPicPr preferRelativeResize="0"/>
          <p:nvPr/>
        </p:nvPicPr>
        <p:blipFill>
          <a:blip r:embed="rId4">
            <a:alphaModFix/>
          </a:blip>
          <a:stretch>
            <a:fillRect/>
          </a:stretch>
        </p:blipFill>
        <p:spPr>
          <a:xfrm>
            <a:off x="399750" y="1495175"/>
            <a:ext cx="3948793" cy="3266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